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  <p:sldMasterId id="2147483698" r:id="rId2"/>
    <p:sldMasterId id="2147483753" r:id="rId3"/>
  </p:sldMasterIdLst>
  <p:notesMasterIdLst>
    <p:notesMasterId r:id="rId52"/>
  </p:notesMasterIdLst>
  <p:handoutMasterIdLst>
    <p:handoutMasterId r:id="rId53"/>
  </p:handoutMasterIdLst>
  <p:sldIdLst>
    <p:sldId id="868" r:id="rId4"/>
    <p:sldId id="870" r:id="rId5"/>
    <p:sldId id="900" r:id="rId6"/>
    <p:sldId id="884" r:id="rId7"/>
    <p:sldId id="895" r:id="rId8"/>
    <p:sldId id="903" r:id="rId9"/>
    <p:sldId id="904" r:id="rId10"/>
    <p:sldId id="905" r:id="rId11"/>
    <p:sldId id="897" r:id="rId12"/>
    <p:sldId id="906" r:id="rId13"/>
    <p:sldId id="907" r:id="rId14"/>
    <p:sldId id="908" r:id="rId15"/>
    <p:sldId id="909" r:id="rId16"/>
    <p:sldId id="910" r:id="rId17"/>
    <p:sldId id="911" r:id="rId18"/>
    <p:sldId id="912" r:id="rId19"/>
    <p:sldId id="913" r:id="rId20"/>
    <p:sldId id="914" r:id="rId21"/>
    <p:sldId id="915" r:id="rId22"/>
    <p:sldId id="916" r:id="rId23"/>
    <p:sldId id="917" r:id="rId24"/>
    <p:sldId id="918" r:id="rId25"/>
    <p:sldId id="919" r:id="rId26"/>
    <p:sldId id="920" r:id="rId27"/>
    <p:sldId id="921" r:id="rId28"/>
    <p:sldId id="922" r:id="rId29"/>
    <p:sldId id="933" r:id="rId30"/>
    <p:sldId id="934" r:id="rId31"/>
    <p:sldId id="935" r:id="rId32"/>
    <p:sldId id="936" r:id="rId33"/>
    <p:sldId id="937" r:id="rId34"/>
    <p:sldId id="938" r:id="rId35"/>
    <p:sldId id="939" r:id="rId36"/>
    <p:sldId id="940" r:id="rId37"/>
    <p:sldId id="941" r:id="rId38"/>
    <p:sldId id="952" r:id="rId39"/>
    <p:sldId id="953" r:id="rId40"/>
    <p:sldId id="960" r:id="rId41"/>
    <p:sldId id="954" r:id="rId42"/>
    <p:sldId id="955" r:id="rId43"/>
    <p:sldId id="957" r:id="rId44"/>
    <p:sldId id="958" r:id="rId45"/>
    <p:sldId id="959" r:id="rId46"/>
    <p:sldId id="961" r:id="rId47"/>
    <p:sldId id="962" r:id="rId48"/>
    <p:sldId id="964" r:id="rId49"/>
    <p:sldId id="963" r:id="rId50"/>
    <p:sldId id="899" r:id="rId51"/>
  </p:sldIdLst>
  <p:sldSz cx="12192000" cy="6858000"/>
  <p:notesSz cx="6858000" cy="9144000"/>
  <p:defaultTextStyle>
    <a:defPPr>
      <a:defRPr lang="fr-FR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HOWEET" id="{D34E524A-D6EF-4CBC-A13A-51C3740B0549}">
          <p14:sldIdLst>
            <p14:sldId id="868"/>
            <p14:sldId id="870"/>
            <p14:sldId id="900"/>
            <p14:sldId id="884"/>
            <p14:sldId id="895"/>
            <p14:sldId id="903"/>
            <p14:sldId id="904"/>
            <p14:sldId id="905"/>
            <p14:sldId id="897"/>
            <p14:sldId id="906"/>
            <p14:sldId id="907"/>
            <p14:sldId id="908"/>
            <p14:sldId id="909"/>
            <p14:sldId id="910"/>
            <p14:sldId id="911"/>
            <p14:sldId id="912"/>
            <p14:sldId id="913"/>
            <p14:sldId id="914"/>
            <p14:sldId id="915"/>
            <p14:sldId id="916"/>
            <p14:sldId id="917"/>
            <p14:sldId id="918"/>
            <p14:sldId id="919"/>
            <p14:sldId id="920"/>
            <p14:sldId id="921"/>
            <p14:sldId id="922"/>
            <p14:sldId id="933"/>
            <p14:sldId id="934"/>
            <p14:sldId id="935"/>
            <p14:sldId id="936"/>
            <p14:sldId id="937"/>
            <p14:sldId id="938"/>
            <p14:sldId id="939"/>
            <p14:sldId id="940"/>
            <p14:sldId id="941"/>
            <p14:sldId id="952"/>
            <p14:sldId id="953"/>
            <p14:sldId id="960"/>
            <p14:sldId id="954"/>
            <p14:sldId id="955"/>
            <p14:sldId id="957"/>
            <p14:sldId id="958"/>
            <p14:sldId id="959"/>
            <p14:sldId id="961"/>
            <p14:sldId id="962"/>
            <p14:sldId id="964"/>
            <p14:sldId id="963"/>
            <p14:sldId id="899"/>
          </p14:sldIdLst>
        </p14:section>
        <p14:section name="CREDITS &amp; COPYRIGHTS" id="{96A22112-93F8-4FC4-92DC-51B794962ED1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251" userDrawn="1">
          <p15:clr>
            <a:srgbClr val="A4A3A4"/>
          </p15:clr>
        </p15:guide>
        <p15:guide id="3" orient="horz" pos="3159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3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5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343C"/>
    <a:srgbClr val="D4A36E"/>
    <a:srgbClr val="8DB1C4"/>
    <a:srgbClr val="3D4149"/>
    <a:srgbClr val="615474"/>
    <a:srgbClr val="F9BE75"/>
    <a:srgbClr val="E4625C"/>
    <a:srgbClr val="403551"/>
    <a:srgbClr val="CECFCE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1" autoAdjust="0"/>
    <p:restoredTop sz="95417" autoAdjust="0"/>
  </p:normalViewPr>
  <p:slideViewPr>
    <p:cSldViewPr>
      <p:cViewPr>
        <p:scale>
          <a:sx n="70" d="100"/>
          <a:sy n="70" d="100"/>
        </p:scale>
        <p:origin x="-432" y="-126"/>
      </p:cViewPr>
      <p:guideLst>
        <p:guide orient="horz" pos="2251"/>
        <p:guide orient="horz" pos="3159"/>
        <p:guide orient="horz" pos="981"/>
        <p:guide orient="horz" pos="3295"/>
        <p:guide orient="horz" pos="2160"/>
        <p:guide pos="3840"/>
        <p:guide pos="575"/>
        <p:guide pos="7105"/>
        <p:guide pos="7408"/>
        <p:guide pos="303"/>
        <p:guide pos="1965"/>
        <p:guide pos="5715"/>
        <p:guide pos="4384"/>
      </p:guideLst>
    </p:cSldViewPr>
  </p:slideViewPr>
  <p:outlineViewPr>
    <p:cViewPr>
      <p:scale>
        <a:sx n="33" d="100"/>
        <a:sy n="33" d="100"/>
      </p:scale>
      <p:origin x="0" y="-285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976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9/23/2018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9/23/2018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5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5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6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64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6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70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47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r>
              <a:rPr lang="en-US" sz="1200" dirty="0">
                <a:solidFill>
                  <a:prstClr val="black"/>
                </a:solidFill>
              </a:rPr>
              <a:t>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7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4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05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13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1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33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12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23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90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97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58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26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272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367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6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5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80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87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256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492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504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58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911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58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5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e">
            <a:extLst>
              <a:ext uri="{FF2B5EF4-FFF2-40B4-BE49-F238E27FC236}">
                <a16:creationId xmlns:a16="http://schemas.microsoft.com/office/drawing/2014/main" xmlns="" id="{0DFD6B67-4EBF-4059-B726-B133E1C8983A}"/>
              </a:ext>
            </a:extLst>
          </p:cNvPr>
          <p:cNvSpPr/>
          <p:nvPr userDrawn="1"/>
        </p:nvSpPr>
        <p:spPr>
          <a:xfrm>
            <a:off x="3867079" y="785076"/>
            <a:ext cx="4801950" cy="595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93" h="20744" extrusionOk="0">
                <a:moveTo>
                  <a:pt x="50" y="8912"/>
                </a:moveTo>
                <a:cubicBezTo>
                  <a:pt x="599" y="13351"/>
                  <a:pt x="9033" y="21184"/>
                  <a:pt x="14691" y="20725"/>
                </a:cubicBezTo>
                <a:cubicBezTo>
                  <a:pt x="20349" y="20265"/>
                  <a:pt x="21091" y="11684"/>
                  <a:pt x="20542" y="7246"/>
                </a:cubicBezTo>
                <a:cubicBezTo>
                  <a:pt x="19992" y="2808"/>
                  <a:pt x="14951" y="-416"/>
                  <a:pt x="9293" y="43"/>
                </a:cubicBezTo>
                <a:cubicBezTo>
                  <a:pt x="3636" y="503"/>
                  <a:pt x="-509" y="4474"/>
                  <a:pt x="50" y="891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8" name="Figure">
            <a:extLst>
              <a:ext uri="{FF2B5EF4-FFF2-40B4-BE49-F238E27FC236}">
                <a16:creationId xmlns:a16="http://schemas.microsoft.com/office/drawing/2014/main" xmlns="" id="{A6AFB5AB-00A5-42C5-8B89-0D4DEAD0012C}"/>
              </a:ext>
            </a:extLst>
          </p:cNvPr>
          <p:cNvSpPr/>
          <p:nvPr userDrawn="1"/>
        </p:nvSpPr>
        <p:spPr>
          <a:xfrm>
            <a:off x="2927648" y="1746876"/>
            <a:ext cx="7103771" cy="4829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9" name="Figure">
            <a:extLst>
              <a:ext uri="{FF2B5EF4-FFF2-40B4-BE49-F238E27FC236}">
                <a16:creationId xmlns:a16="http://schemas.microsoft.com/office/drawing/2014/main" xmlns="" id="{F853A99F-53BE-43F4-B45A-A2127E017721}"/>
              </a:ext>
            </a:extLst>
          </p:cNvPr>
          <p:cNvSpPr/>
          <p:nvPr userDrawn="1"/>
        </p:nvSpPr>
        <p:spPr>
          <a:xfrm>
            <a:off x="2368461" y="1388997"/>
            <a:ext cx="6998772" cy="4812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Figure">
            <a:extLst>
              <a:ext uri="{FF2B5EF4-FFF2-40B4-BE49-F238E27FC236}">
                <a16:creationId xmlns:a16="http://schemas.microsoft.com/office/drawing/2014/main" xmlns="" id="{523540BF-0941-4408-B229-3B101068B600}"/>
              </a:ext>
            </a:extLst>
          </p:cNvPr>
          <p:cNvSpPr/>
          <p:nvPr userDrawn="1"/>
        </p:nvSpPr>
        <p:spPr>
          <a:xfrm>
            <a:off x="6730112" y="114053"/>
            <a:ext cx="1313884" cy="1186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15" h="19060" extrusionOk="0">
                <a:moveTo>
                  <a:pt x="1251" y="17706"/>
                </a:moveTo>
                <a:cubicBezTo>
                  <a:pt x="3633" y="20258"/>
                  <a:pt x="13007" y="19180"/>
                  <a:pt x="16737" y="14651"/>
                </a:cubicBezTo>
                <a:cubicBezTo>
                  <a:pt x="20468" y="10087"/>
                  <a:pt x="17145" y="3797"/>
                  <a:pt x="14794" y="1210"/>
                </a:cubicBezTo>
                <a:cubicBezTo>
                  <a:pt x="12411" y="-1342"/>
                  <a:pt x="7458" y="275"/>
                  <a:pt x="3727" y="4804"/>
                </a:cubicBezTo>
                <a:cubicBezTo>
                  <a:pt x="-3" y="9368"/>
                  <a:pt x="-1132" y="15155"/>
                  <a:pt x="1251" y="17706"/>
                </a:cubicBezTo>
                <a:close/>
              </a:path>
            </a:pathLst>
          </a:custGeom>
          <a:solidFill>
            <a:schemeClr val="accent5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xmlns="" id="{BD5C64BF-08E2-4135-B576-782BCC1358BD}"/>
              </a:ext>
            </a:extLst>
          </p:cNvPr>
          <p:cNvSpPr/>
          <p:nvPr userDrawn="1"/>
        </p:nvSpPr>
        <p:spPr>
          <a:xfrm>
            <a:off x="1921112" y="420729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xmlns="" id="{284B6DC6-7C4D-44E7-9164-F5FAB39BEF1C}"/>
              </a:ext>
            </a:extLst>
          </p:cNvPr>
          <p:cNvSpPr/>
          <p:nvPr userDrawn="1"/>
        </p:nvSpPr>
        <p:spPr>
          <a:xfrm>
            <a:off x="8765547" y="1031118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9A6E0A-A784-4C45-AFF8-2658713E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1928" y="2072667"/>
            <a:ext cx="5868144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C34C85-A365-4BBD-B9CF-8C6283402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1928" y="4552342"/>
            <a:ext cx="586814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7BA3C7-7567-46E4-A65B-A3825FBD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500830-2640-4EEC-B623-30A512C0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8248" y="6356350"/>
            <a:ext cx="3025552" cy="365125"/>
          </a:xfrm>
        </p:spPr>
        <p:txBody>
          <a:bodyPr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8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54"/>
            <a:ext cx="10515600" cy="119768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684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E6D3A46D-7F78-4A59-A12D-5EE07C50BFCD}"/>
              </a:ext>
            </a:extLst>
          </p:cNvPr>
          <p:cNvSpPr/>
          <p:nvPr userDrawn="1"/>
        </p:nvSpPr>
        <p:spPr>
          <a:xfrm>
            <a:off x="4874400" y="980564"/>
            <a:ext cx="5337219" cy="5877435"/>
          </a:xfrm>
          <a:custGeom>
            <a:avLst/>
            <a:gdLst>
              <a:gd name="connsiteX0" fmla="*/ 2668564 w 5337219"/>
              <a:gd name="connsiteY0" fmla="*/ 4 h 5877435"/>
              <a:gd name="connsiteX1" fmla="*/ 5298463 w 5337219"/>
              <a:gd name="connsiteY1" fmla="*/ 2313679 h 5877435"/>
              <a:gd name="connsiteX2" fmla="*/ 4814532 w 5337219"/>
              <a:gd name="connsiteY2" fmla="*/ 5839447 h 5877435"/>
              <a:gd name="connsiteX3" fmla="*/ 4792182 w 5337219"/>
              <a:gd name="connsiteY3" fmla="*/ 5877435 h 5877435"/>
              <a:gd name="connsiteX4" fmla="*/ 2010121 w 5337219"/>
              <a:gd name="connsiteY4" fmla="*/ 5877435 h 5877435"/>
              <a:gd name="connsiteX5" fmla="*/ 1990508 w 5337219"/>
              <a:gd name="connsiteY5" fmla="*/ 5861996 h 5877435"/>
              <a:gd name="connsiteX6" fmla="*/ 13028 w 5337219"/>
              <a:gd name="connsiteY6" fmla="*/ 2845602 h 5877435"/>
              <a:gd name="connsiteX7" fmla="*/ 2397045 w 5337219"/>
              <a:gd name="connsiteY7" fmla="*/ 13894 h 5877435"/>
              <a:gd name="connsiteX8" fmla="*/ 2668564 w 5337219"/>
              <a:gd name="connsiteY8" fmla="*/ 4 h 58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7219" h="5877435">
                <a:moveTo>
                  <a:pt x="2668564" y="4"/>
                </a:moveTo>
                <a:cubicBezTo>
                  <a:pt x="4014395" y="-2472"/>
                  <a:pt x="5165470" y="985268"/>
                  <a:pt x="5298463" y="2313679"/>
                </a:cubicBezTo>
                <a:cubicBezTo>
                  <a:pt x="5395814" y="3287847"/>
                  <a:pt x="5335779" y="4887236"/>
                  <a:pt x="4814532" y="5839447"/>
                </a:cubicBezTo>
                <a:lnTo>
                  <a:pt x="4792182" y="5877435"/>
                </a:lnTo>
                <a:lnTo>
                  <a:pt x="2010121" y="5877435"/>
                </a:lnTo>
                <a:lnTo>
                  <a:pt x="1990508" y="5861996"/>
                </a:lnTo>
                <a:cubicBezTo>
                  <a:pt x="984465" y="5040513"/>
                  <a:pt x="101529" y="3731409"/>
                  <a:pt x="13028" y="2845602"/>
                </a:cubicBezTo>
                <a:cubicBezTo>
                  <a:pt x="-131154" y="1428631"/>
                  <a:pt x="937953" y="160764"/>
                  <a:pt x="2397045" y="13894"/>
                </a:cubicBezTo>
                <a:cubicBezTo>
                  <a:pt x="2488255" y="4735"/>
                  <a:pt x="2578842" y="169"/>
                  <a:pt x="2668564" y="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33E765F1-E837-4960-9A2B-971A41844935}"/>
              </a:ext>
            </a:extLst>
          </p:cNvPr>
          <p:cNvSpPr/>
          <p:nvPr userDrawn="1"/>
        </p:nvSpPr>
        <p:spPr>
          <a:xfrm>
            <a:off x="3830303" y="2049794"/>
            <a:ext cx="7895563" cy="4808204"/>
          </a:xfrm>
          <a:custGeom>
            <a:avLst/>
            <a:gdLst>
              <a:gd name="connsiteX0" fmla="*/ 5369884 w 7895563"/>
              <a:gd name="connsiteY0" fmla="*/ 1078 h 4808204"/>
              <a:gd name="connsiteX1" fmla="*/ 7862727 w 7895563"/>
              <a:gd name="connsiteY1" fmla="*/ 1675871 h 4808204"/>
              <a:gd name="connsiteX2" fmla="*/ 5732088 w 7895563"/>
              <a:gd name="connsiteY2" fmla="*/ 4760070 h 4808204"/>
              <a:gd name="connsiteX3" fmla="*/ 5620342 w 7895563"/>
              <a:gd name="connsiteY3" fmla="*/ 4808204 h 4808204"/>
              <a:gd name="connsiteX4" fmla="*/ 549240 w 7895563"/>
              <a:gd name="connsiteY4" fmla="*/ 4808204 h 4808204"/>
              <a:gd name="connsiteX5" fmla="*/ 486839 w 7895563"/>
              <a:gd name="connsiteY5" fmla="*/ 4767416 h 4808204"/>
              <a:gd name="connsiteX6" fmla="*/ 98819 w 7895563"/>
              <a:gd name="connsiteY6" fmla="*/ 4313512 h 4808204"/>
              <a:gd name="connsiteX7" fmla="*/ 3527321 w 7895563"/>
              <a:gd name="connsiteY7" fmla="*/ 325893 h 4808204"/>
              <a:gd name="connsiteX8" fmla="*/ 5369884 w 7895563"/>
              <a:gd name="connsiteY8" fmla="*/ 1078 h 480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5563" h="4808204">
                <a:moveTo>
                  <a:pt x="5369884" y="1078"/>
                </a:moveTo>
                <a:cubicBezTo>
                  <a:pt x="7190903" y="-38494"/>
                  <a:pt x="7755976" y="1021217"/>
                  <a:pt x="7862727" y="1675871"/>
                </a:cubicBezTo>
                <a:cubicBezTo>
                  <a:pt x="8103812" y="3154214"/>
                  <a:pt x="6979491" y="4179076"/>
                  <a:pt x="5732088" y="4760070"/>
                </a:cubicBezTo>
                <a:lnTo>
                  <a:pt x="5620342" y="4808204"/>
                </a:lnTo>
                <a:lnTo>
                  <a:pt x="549240" y="4808204"/>
                </a:lnTo>
                <a:lnTo>
                  <a:pt x="486839" y="4767416"/>
                </a:lnTo>
                <a:cubicBezTo>
                  <a:pt x="312414" y="4637640"/>
                  <a:pt x="179004" y="4486459"/>
                  <a:pt x="98819" y="4313512"/>
                </a:cubicBezTo>
                <a:cubicBezTo>
                  <a:pt x="-492886" y="3040495"/>
                  <a:pt x="1689731" y="875246"/>
                  <a:pt x="3527321" y="325893"/>
                </a:cubicBezTo>
                <a:cubicBezTo>
                  <a:pt x="4251648" y="109422"/>
                  <a:pt x="4859999" y="12158"/>
                  <a:pt x="5369884" y="1078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xmlns="" id="{7B0794A8-5CB9-4466-B2A1-B736C2408414}"/>
              </a:ext>
            </a:extLst>
          </p:cNvPr>
          <p:cNvSpPr/>
          <p:nvPr userDrawn="1"/>
        </p:nvSpPr>
        <p:spPr>
          <a:xfrm>
            <a:off x="3208844" y="1651975"/>
            <a:ext cx="7779006" cy="5348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:a16="http://schemas.microsoft.com/office/drawing/2014/main" xmlns="" id="{B833C6E6-D2AD-4F4D-A36B-8F197824B45A}"/>
              </a:ext>
            </a:extLst>
          </p:cNvPr>
          <p:cNvSpPr/>
          <p:nvPr userDrawn="1"/>
        </p:nvSpPr>
        <p:spPr>
          <a:xfrm>
            <a:off x="10319088" y="1254199"/>
            <a:ext cx="671883" cy="63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igure">
            <a:extLst>
              <a:ext uri="{FF2B5EF4-FFF2-40B4-BE49-F238E27FC236}">
                <a16:creationId xmlns:a16="http://schemas.microsoft.com/office/drawing/2014/main" xmlns="" id="{43D2B85A-0851-443A-B2F7-A5A2AC52A21C}"/>
              </a:ext>
            </a:extLst>
          </p:cNvPr>
          <p:cNvSpPr/>
          <p:nvPr userDrawn="1"/>
        </p:nvSpPr>
        <p:spPr>
          <a:xfrm>
            <a:off x="2711624" y="4784458"/>
            <a:ext cx="973269" cy="99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6361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 w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54"/>
            <a:ext cx="10515600" cy="119768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684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6CA2A693-AE58-4C41-825A-D32BC0811ACB}"/>
              </a:ext>
            </a:extLst>
          </p:cNvPr>
          <p:cNvSpPr/>
          <p:nvPr userDrawn="1"/>
        </p:nvSpPr>
        <p:spPr>
          <a:xfrm>
            <a:off x="4874400" y="980564"/>
            <a:ext cx="5337219" cy="5877435"/>
          </a:xfrm>
          <a:custGeom>
            <a:avLst/>
            <a:gdLst>
              <a:gd name="connsiteX0" fmla="*/ 2668564 w 5337219"/>
              <a:gd name="connsiteY0" fmla="*/ 4 h 5877435"/>
              <a:gd name="connsiteX1" fmla="*/ 5298463 w 5337219"/>
              <a:gd name="connsiteY1" fmla="*/ 2313679 h 5877435"/>
              <a:gd name="connsiteX2" fmla="*/ 4814532 w 5337219"/>
              <a:gd name="connsiteY2" fmla="*/ 5839447 h 5877435"/>
              <a:gd name="connsiteX3" fmla="*/ 4792182 w 5337219"/>
              <a:gd name="connsiteY3" fmla="*/ 5877435 h 5877435"/>
              <a:gd name="connsiteX4" fmla="*/ 2010121 w 5337219"/>
              <a:gd name="connsiteY4" fmla="*/ 5877435 h 5877435"/>
              <a:gd name="connsiteX5" fmla="*/ 1990508 w 5337219"/>
              <a:gd name="connsiteY5" fmla="*/ 5861996 h 5877435"/>
              <a:gd name="connsiteX6" fmla="*/ 13028 w 5337219"/>
              <a:gd name="connsiteY6" fmla="*/ 2845602 h 5877435"/>
              <a:gd name="connsiteX7" fmla="*/ 2397045 w 5337219"/>
              <a:gd name="connsiteY7" fmla="*/ 13894 h 5877435"/>
              <a:gd name="connsiteX8" fmla="*/ 2668564 w 5337219"/>
              <a:gd name="connsiteY8" fmla="*/ 4 h 58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7219" h="5877435">
                <a:moveTo>
                  <a:pt x="2668564" y="4"/>
                </a:moveTo>
                <a:cubicBezTo>
                  <a:pt x="4014395" y="-2472"/>
                  <a:pt x="5165470" y="985268"/>
                  <a:pt x="5298463" y="2313679"/>
                </a:cubicBezTo>
                <a:cubicBezTo>
                  <a:pt x="5395814" y="3287847"/>
                  <a:pt x="5335779" y="4887236"/>
                  <a:pt x="4814532" y="5839447"/>
                </a:cubicBezTo>
                <a:lnTo>
                  <a:pt x="4792182" y="5877435"/>
                </a:lnTo>
                <a:lnTo>
                  <a:pt x="2010121" y="5877435"/>
                </a:lnTo>
                <a:lnTo>
                  <a:pt x="1990508" y="5861996"/>
                </a:lnTo>
                <a:cubicBezTo>
                  <a:pt x="984465" y="5040513"/>
                  <a:pt x="101529" y="3731409"/>
                  <a:pt x="13028" y="2845602"/>
                </a:cubicBezTo>
                <a:cubicBezTo>
                  <a:pt x="-131154" y="1428631"/>
                  <a:pt x="937953" y="160764"/>
                  <a:pt x="2397045" y="13894"/>
                </a:cubicBezTo>
                <a:cubicBezTo>
                  <a:pt x="2488255" y="4735"/>
                  <a:pt x="2578842" y="169"/>
                  <a:pt x="2668564" y="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6F82D26C-ABC8-4121-9D52-27E8B77173C3}"/>
              </a:ext>
            </a:extLst>
          </p:cNvPr>
          <p:cNvSpPr/>
          <p:nvPr userDrawn="1"/>
        </p:nvSpPr>
        <p:spPr>
          <a:xfrm>
            <a:off x="3830303" y="2049794"/>
            <a:ext cx="7895563" cy="4808204"/>
          </a:xfrm>
          <a:custGeom>
            <a:avLst/>
            <a:gdLst>
              <a:gd name="connsiteX0" fmla="*/ 5369884 w 7895563"/>
              <a:gd name="connsiteY0" fmla="*/ 1078 h 4808204"/>
              <a:gd name="connsiteX1" fmla="*/ 7862727 w 7895563"/>
              <a:gd name="connsiteY1" fmla="*/ 1675871 h 4808204"/>
              <a:gd name="connsiteX2" fmla="*/ 5732088 w 7895563"/>
              <a:gd name="connsiteY2" fmla="*/ 4760070 h 4808204"/>
              <a:gd name="connsiteX3" fmla="*/ 5620342 w 7895563"/>
              <a:gd name="connsiteY3" fmla="*/ 4808204 h 4808204"/>
              <a:gd name="connsiteX4" fmla="*/ 549240 w 7895563"/>
              <a:gd name="connsiteY4" fmla="*/ 4808204 h 4808204"/>
              <a:gd name="connsiteX5" fmla="*/ 486839 w 7895563"/>
              <a:gd name="connsiteY5" fmla="*/ 4767416 h 4808204"/>
              <a:gd name="connsiteX6" fmla="*/ 98819 w 7895563"/>
              <a:gd name="connsiteY6" fmla="*/ 4313512 h 4808204"/>
              <a:gd name="connsiteX7" fmla="*/ 3527321 w 7895563"/>
              <a:gd name="connsiteY7" fmla="*/ 325893 h 4808204"/>
              <a:gd name="connsiteX8" fmla="*/ 5369884 w 7895563"/>
              <a:gd name="connsiteY8" fmla="*/ 1078 h 480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5563" h="4808204">
                <a:moveTo>
                  <a:pt x="5369884" y="1078"/>
                </a:moveTo>
                <a:cubicBezTo>
                  <a:pt x="7190903" y="-38494"/>
                  <a:pt x="7755976" y="1021217"/>
                  <a:pt x="7862727" y="1675871"/>
                </a:cubicBezTo>
                <a:cubicBezTo>
                  <a:pt x="8103812" y="3154214"/>
                  <a:pt x="6979491" y="4179076"/>
                  <a:pt x="5732088" y="4760070"/>
                </a:cubicBezTo>
                <a:lnTo>
                  <a:pt x="5620342" y="4808204"/>
                </a:lnTo>
                <a:lnTo>
                  <a:pt x="549240" y="4808204"/>
                </a:lnTo>
                <a:lnTo>
                  <a:pt x="486839" y="4767416"/>
                </a:lnTo>
                <a:cubicBezTo>
                  <a:pt x="312414" y="4637640"/>
                  <a:pt x="179004" y="4486459"/>
                  <a:pt x="98819" y="4313512"/>
                </a:cubicBezTo>
                <a:cubicBezTo>
                  <a:pt x="-492886" y="3040495"/>
                  <a:pt x="1689731" y="875246"/>
                  <a:pt x="3527321" y="325893"/>
                </a:cubicBezTo>
                <a:cubicBezTo>
                  <a:pt x="4251648" y="109422"/>
                  <a:pt x="4859999" y="12158"/>
                  <a:pt x="5369884" y="1078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xmlns="" id="{80A40D36-2BD3-4F77-92AA-A95427EF3D43}"/>
              </a:ext>
            </a:extLst>
          </p:cNvPr>
          <p:cNvSpPr/>
          <p:nvPr userDrawn="1"/>
        </p:nvSpPr>
        <p:spPr>
          <a:xfrm>
            <a:off x="2711624" y="4784458"/>
            <a:ext cx="973269" cy="99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:a16="http://schemas.microsoft.com/office/drawing/2014/main" xmlns="" id="{B833C6E6-D2AD-4F4D-A36B-8F197824B45A}"/>
              </a:ext>
            </a:extLst>
          </p:cNvPr>
          <p:cNvSpPr/>
          <p:nvPr userDrawn="1"/>
        </p:nvSpPr>
        <p:spPr>
          <a:xfrm>
            <a:off x="10319088" y="1254199"/>
            <a:ext cx="671883" cy="63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99B1E94F-6B0A-4BB6-BFB9-6DB8090FBA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844" y="1651909"/>
            <a:ext cx="7779006" cy="5206089"/>
          </a:xfrm>
          <a:custGeom>
            <a:avLst/>
            <a:gdLst>
              <a:gd name="connsiteX0" fmla="*/ 6499213 w 7779006"/>
              <a:gd name="connsiteY0" fmla="*/ 1020 h 5206089"/>
              <a:gd name="connsiteX1" fmla="*/ 7779006 w 7779006"/>
              <a:gd name="connsiteY1" fmla="*/ 1995083 h 5206089"/>
              <a:gd name="connsiteX2" fmla="*/ 5373114 w 7779006"/>
              <a:gd name="connsiteY2" fmla="*/ 5176751 h 5206089"/>
              <a:gd name="connsiteX3" fmla="*/ 5288242 w 7779006"/>
              <a:gd name="connsiteY3" fmla="*/ 5206089 h 5206089"/>
              <a:gd name="connsiteX4" fmla="*/ 3576433 w 7779006"/>
              <a:gd name="connsiteY4" fmla="*/ 5206089 h 5206089"/>
              <a:gd name="connsiteX5" fmla="*/ 3473560 w 7779006"/>
              <a:gd name="connsiteY5" fmla="*/ 5176751 h 5206089"/>
              <a:gd name="connsiteX6" fmla="*/ 0 w 7779006"/>
              <a:gd name="connsiteY6" fmla="*/ 1995083 h 5206089"/>
              <a:gd name="connsiteX7" fmla="*/ 4755998 w 7779006"/>
              <a:gd name="connsiteY7" fmla="*/ 520786 h 5206089"/>
              <a:gd name="connsiteX8" fmla="*/ 6499213 w 7779006"/>
              <a:gd name="connsiteY8" fmla="*/ 1020 h 520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9006" h="5206089">
                <a:moveTo>
                  <a:pt x="6499213" y="1020"/>
                </a:moveTo>
                <a:cubicBezTo>
                  <a:pt x="7461712" y="34580"/>
                  <a:pt x="7779006" y="892631"/>
                  <a:pt x="7779006" y="1995083"/>
                </a:cubicBezTo>
                <a:cubicBezTo>
                  <a:pt x="7779006" y="3297982"/>
                  <a:pt x="6649940" y="4697672"/>
                  <a:pt x="5373114" y="5176751"/>
                </a:cubicBezTo>
                <a:lnTo>
                  <a:pt x="5288242" y="5206089"/>
                </a:lnTo>
                <a:lnTo>
                  <a:pt x="3576433" y="5206089"/>
                </a:lnTo>
                <a:lnTo>
                  <a:pt x="3473560" y="5176751"/>
                </a:lnTo>
                <a:cubicBezTo>
                  <a:pt x="1905552" y="4697672"/>
                  <a:pt x="0" y="3297982"/>
                  <a:pt x="0" y="1995083"/>
                </a:cubicBezTo>
                <a:cubicBezTo>
                  <a:pt x="0" y="391516"/>
                  <a:pt x="3343892" y="1254157"/>
                  <a:pt x="4755998" y="520786"/>
                </a:cubicBezTo>
                <a:cubicBezTo>
                  <a:pt x="5490907" y="140862"/>
                  <a:pt x="6061713" y="-14234"/>
                  <a:pt x="6499213" y="102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tIns="1645920" anchor="t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5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 w Photo (bi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5909"/>
            <a:ext cx="10515600" cy="119768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63058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B09E196A-2B73-4233-A237-4B183A27C60C}"/>
              </a:ext>
            </a:extLst>
          </p:cNvPr>
          <p:cNvSpPr/>
          <p:nvPr userDrawn="1"/>
        </p:nvSpPr>
        <p:spPr>
          <a:xfrm>
            <a:off x="4874400" y="980564"/>
            <a:ext cx="5337219" cy="5877435"/>
          </a:xfrm>
          <a:custGeom>
            <a:avLst/>
            <a:gdLst>
              <a:gd name="connsiteX0" fmla="*/ 2668564 w 5337219"/>
              <a:gd name="connsiteY0" fmla="*/ 4 h 5877435"/>
              <a:gd name="connsiteX1" fmla="*/ 5298463 w 5337219"/>
              <a:gd name="connsiteY1" fmla="*/ 2313679 h 5877435"/>
              <a:gd name="connsiteX2" fmla="*/ 4814532 w 5337219"/>
              <a:gd name="connsiteY2" fmla="*/ 5839447 h 5877435"/>
              <a:gd name="connsiteX3" fmla="*/ 4792182 w 5337219"/>
              <a:gd name="connsiteY3" fmla="*/ 5877435 h 5877435"/>
              <a:gd name="connsiteX4" fmla="*/ 2010121 w 5337219"/>
              <a:gd name="connsiteY4" fmla="*/ 5877435 h 5877435"/>
              <a:gd name="connsiteX5" fmla="*/ 1990508 w 5337219"/>
              <a:gd name="connsiteY5" fmla="*/ 5861996 h 5877435"/>
              <a:gd name="connsiteX6" fmla="*/ 13028 w 5337219"/>
              <a:gd name="connsiteY6" fmla="*/ 2845602 h 5877435"/>
              <a:gd name="connsiteX7" fmla="*/ 2397045 w 5337219"/>
              <a:gd name="connsiteY7" fmla="*/ 13894 h 5877435"/>
              <a:gd name="connsiteX8" fmla="*/ 2668564 w 5337219"/>
              <a:gd name="connsiteY8" fmla="*/ 4 h 58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7219" h="5877435">
                <a:moveTo>
                  <a:pt x="2668564" y="4"/>
                </a:moveTo>
                <a:cubicBezTo>
                  <a:pt x="4014395" y="-2472"/>
                  <a:pt x="5165470" y="985268"/>
                  <a:pt x="5298463" y="2313679"/>
                </a:cubicBezTo>
                <a:cubicBezTo>
                  <a:pt x="5395814" y="3287847"/>
                  <a:pt x="5335779" y="4887236"/>
                  <a:pt x="4814532" y="5839447"/>
                </a:cubicBezTo>
                <a:lnTo>
                  <a:pt x="4792182" y="5877435"/>
                </a:lnTo>
                <a:lnTo>
                  <a:pt x="2010121" y="5877435"/>
                </a:lnTo>
                <a:lnTo>
                  <a:pt x="1990508" y="5861996"/>
                </a:lnTo>
                <a:cubicBezTo>
                  <a:pt x="984465" y="5040513"/>
                  <a:pt x="101529" y="3731409"/>
                  <a:pt x="13028" y="2845602"/>
                </a:cubicBezTo>
                <a:cubicBezTo>
                  <a:pt x="-131154" y="1428631"/>
                  <a:pt x="937953" y="160764"/>
                  <a:pt x="2397045" y="13894"/>
                </a:cubicBezTo>
                <a:cubicBezTo>
                  <a:pt x="2488255" y="4735"/>
                  <a:pt x="2578842" y="169"/>
                  <a:pt x="2668564" y="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7A7148EA-E1BB-48D0-8BFB-BE2CA7C08F52}"/>
              </a:ext>
            </a:extLst>
          </p:cNvPr>
          <p:cNvSpPr/>
          <p:nvPr userDrawn="1"/>
        </p:nvSpPr>
        <p:spPr>
          <a:xfrm>
            <a:off x="3830303" y="2049794"/>
            <a:ext cx="7895563" cy="4808204"/>
          </a:xfrm>
          <a:custGeom>
            <a:avLst/>
            <a:gdLst>
              <a:gd name="connsiteX0" fmla="*/ 5369884 w 7895563"/>
              <a:gd name="connsiteY0" fmla="*/ 1078 h 4808204"/>
              <a:gd name="connsiteX1" fmla="*/ 7862727 w 7895563"/>
              <a:gd name="connsiteY1" fmla="*/ 1675871 h 4808204"/>
              <a:gd name="connsiteX2" fmla="*/ 5732088 w 7895563"/>
              <a:gd name="connsiteY2" fmla="*/ 4760070 h 4808204"/>
              <a:gd name="connsiteX3" fmla="*/ 5620342 w 7895563"/>
              <a:gd name="connsiteY3" fmla="*/ 4808204 h 4808204"/>
              <a:gd name="connsiteX4" fmla="*/ 549240 w 7895563"/>
              <a:gd name="connsiteY4" fmla="*/ 4808204 h 4808204"/>
              <a:gd name="connsiteX5" fmla="*/ 486839 w 7895563"/>
              <a:gd name="connsiteY5" fmla="*/ 4767416 h 4808204"/>
              <a:gd name="connsiteX6" fmla="*/ 98819 w 7895563"/>
              <a:gd name="connsiteY6" fmla="*/ 4313512 h 4808204"/>
              <a:gd name="connsiteX7" fmla="*/ 3527321 w 7895563"/>
              <a:gd name="connsiteY7" fmla="*/ 325893 h 4808204"/>
              <a:gd name="connsiteX8" fmla="*/ 5369884 w 7895563"/>
              <a:gd name="connsiteY8" fmla="*/ 1078 h 480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5563" h="4808204">
                <a:moveTo>
                  <a:pt x="5369884" y="1078"/>
                </a:moveTo>
                <a:cubicBezTo>
                  <a:pt x="7190903" y="-38494"/>
                  <a:pt x="7755976" y="1021217"/>
                  <a:pt x="7862727" y="1675871"/>
                </a:cubicBezTo>
                <a:cubicBezTo>
                  <a:pt x="8103812" y="3154214"/>
                  <a:pt x="6979491" y="4179076"/>
                  <a:pt x="5732088" y="4760070"/>
                </a:cubicBezTo>
                <a:lnTo>
                  <a:pt x="5620342" y="4808204"/>
                </a:lnTo>
                <a:lnTo>
                  <a:pt x="549240" y="4808204"/>
                </a:lnTo>
                <a:lnTo>
                  <a:pt x="486839" y="4767416"/>
                </a:lnTo>
                <a:cubicBezTo>
                  <a:pt x="312414" y="4637640"/>
                  <a:pt x="179004" y="4486459"/>
                  <a:pt x="98819" y="4313512"/>
                </a:cubicBezTo>
                <a:cubicBezTo>
                  <a:pt x="-492886" y="3040495"/>
                  <a:pt x="1689731" y="875246"/>
                  <a:pt x="3527321" y="325893"/>
                </a:cubicBezTo>
                <a:cubicBezTo>
                  <a:pt x="4251648" y="109422"/>
                  <a:pt x="4859999" y="12158"/>
                  <a:pt x="5369884" y="1078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xmlns="" id="{80A40D36-2BD3-4F77-92AA-A95427EF3D43}"/>
              </a:ext>
            </a:extLst>
          </p:cNvPr>
          <p:cNvSpPr/>
          <p:nvPr userDrawn="1"/>
        </p:nvSpPr>
        <p:spPr>
          <a:xfrm>
            <a:off x="2711624" y="4784458"/>
            <a:ext cx="973269" cy="99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:a16="http://schemas.microsoft.com/office/drawing/2014/main" xmlns="" id="{B833C6E6-D2AD-4F4D-A36B-8F197824B45A}"/>
              </a:ext>
            </a:extLst>
          </p:cNvPr>
          <p:cNvSpPr/>
          <p:nvPr userDrawn="1"/>
        </p:nvSpPr>
        <p:spPr>
          <a:xfrm>
            <a:off x="10319088" y="1254199"/>
            <a:ext cx="671883" cy="63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D6588FD2-164B-4DDE-9260-E265174166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844" y="1651909"/>
            <a:ext cx="7779006" cy="5206089"/>
          </a:xfrm>
          <a:custGeom>
            <a:avLst/>
            <a:gdLst>
              <a:gd name="connsiteX0" fmla="*/ 6499213 w 7779006"/>
              <a:gd name="connsiteY0" fmla="*/ 1020 h 5206089"/>
              <a:gd name="connsiteX1" fmla="*/ 7779006 w 7779006"/>
              <a:gd name="connsiteY1" fmla="*/ 1995083 h 5206089"/>
              <a:gd name="connsiteX2" fmla="*/ 5373114 w 7779006"/>
              <a:gd name="connsiteY2" fmla="*/ 5176751 h 5206089"/>
              <a:gd name="connsiteX3" fmla="*/ 5288242 w 7779006"/>
              <a:gd name="connsiteY3" fmla="*/ 5206089 h 5206089"/>
              <a:gd name="connsiteX4" fmla="*/ 3576433 w 7779006"/>
              <a:gd name="connsiteY4" fmla="*/ 5206089 h 5206089"/>
              <a:gd name="connsiteX5" fmla="*/ 3473560 w 7779006"/>
              <a:gd name="connsiteY5" fmla="*/ 5176751 h 5206089"/>
              <a:gd name="connsiteX6" fmla="*/ 0 w 7779006"/>
              <a:gd name="connsiteY6" fmla="*/ 1995083 h 5206089"/>
              <a:gd name="connsiteX7" fmla="*/ 4755998 w 7779006"/>
              <a:gd name="connsiteY7" fmla="*/ 520786 h 5206089"/>
              <a:gd name="connsiteX8" fmla="*/ 6499213 w 7779006"/>
              <a:gd name="connsiteY8" fmla="*/ 1020 h 520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9006" h="5206089">
                <a:moveTo>
                  <a:pt x="6499213" y="1020"/>
                </a:moveTo>
                <a:cubicBezTo>
                  <a:pt x="7461712" y="34580"/>
                  <a:pt x="7779006" y="892631"/>
                  <a:pt x="7779006" y="1995083"/>
                </a:cubicBezTo>
                <a:cubicBezTo>
                  <a:pt x="7779006" y="3297982"/>
                  <a:pt x="6649940" y="4697672"/>
                  <a:pt x="5373114" y="5176751"/>
                </a:cubicBezTo>
                <a:lnTo>
                  <a:pt x="5288242" y="5206089"/>
                </a:lnTo>
                <a:lnTo>
                  <a:pt x="3576433" y="5206089"/>
                </a:lnTo>
                <a:lnTo>
                  <a:pt x="3473560" y="5176751"/>
                </a:lnTo>
                <a:cubicBezTo>
                  <a:pt x="1905552" y="4697672"/>
                  <a:pt x="0" y="3297982"/>
                  <a:pt x="0" y="1995083"/>
                </a:cubicBezTo>
                <a:cubicBezTo>
                  <a:pt x="0" y="391516"/>
                  <a:pt x="3343892" y="1254157"/>
                  <a:pt x="4755998" y="520786"/>
                </a:cubicBezTo>
                <a:cubicBezTo>
                  <a:pt x="5490907" y="140862"/>
                  <a:pt x="6061713" y="-14234"/>
                  <a:pt x="6499213" y="102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tIns="1645920" anchor="t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3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6093E40-6F04-4491-9C8D-06005D9BB3A5}"/>
              </a:ext>
            </a:extLst>
          </p:cNvPr>
          <p:cNvGrpSpPr/>
          <p:nvPr userDrawn="1"/>
        </p:nvGrpSpPr>
        <p:grpSpPr>
          <a:xfrm>
            <a:off x="41945" y="620688"/>
            <a:ext cx="12102727" cy="6237315"/>
            <a:chOff x="695401" y="1241443"/>
            <a:chExt cx="10898227" cy="561655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E9CB3F7-3ABC-4104-B98A-0121ACF534AE}"/>
                </a:ext>
              </a:extLst>
            </p:cNvPr>
            <p:cNvSpPr/>
            <p:nvPr userDrawn="1"/>
          </p:nvSpPr>
          <p:spPr>
            <a:xfrm>
              <a:off x="1490608" y="1750568"/>
              <a:ext cx="10103020" cy="5107432"/>
            </a:xfrm>
            <a:custGeom>
              <a:avLst/>
              <a:gdLst>
                <a:gd name="connsiteX0" fmla="*/ 6871207 w 10103020"/>
                <a:gd name="connsiteY0" fmla="*/ 1379 h 5107432"/>
                <a:gd name="connsiteX1" fmla="*/ 10061003 w 10103020"/>
                <a:gd name="connsiteY1" fmla="*/ 2144415 h 5107432"/>
                <a:gd name="connsiteX2" fmla="*/ 8937022 w 10103020"/>
                <a:gd name="connsiteY2" fmla="*/ 5053985 h 5107432"/>
                <a:gd name="connsiteX3" fmla="*/ 8872567 w 10103020"/>
                <a:gd name="connsiteY3" fmla="*/ 5107432 h 5107432"/>
                <a:gd name="connsiteX4" fmla="*/ 13161 w 10103020"/>
                <a:gd name="connsiteY4" fmla="*/ 5107432 h 5107432"/>
                <a:gd name="connsiteX5" fmla="*/ 3817 w 10103020"/>
                <a:gd name="connsiteY5" fmla="*/ 5033897 h 5107432"/>
                <a:gd name="connsiteX6" fmla="*/ 4513496 w 10103020"/>
                <a:gd name="connsiteY6" fmla="*/ 417007 h 5107432"/>
                <a:gd name="connsiteX7" fmla="*/ 6871207 w 10103020"/>
                <a:gd name="connsiteY7" fmla="*/ 1379 h 510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03020" h="5107432">
                  <a:moveTo>
                    <a:pt x="6871207" y="1379"/>
                  </a:moveTo>
                  <a:cubicBezTo>
                    <a:pt x="9201349" y="-49256"/>
                    <a:pt x="9924407" y="1306731"/>
                    <a:pt x="10061003" y="2144415"/>
                  </a:cubicBezTo>
                  <a:cubicBezTo>
                    <a:pt x="10257314" y="3348198"/>
                    <a:pt x="9746101" y="4316998"/>
                    <a:pt x="8937022" y="5053985"/>
                  </a:cubicBezTo>
                  <a:lnTo>
                    <a:pt x="8872567" y="5107432"/>
                  </a:lnTo>
                  <a:lnTo>
                    <a:pt x="13161" y="5107432"/>
                  </a:lnTo>
                  <a:lnTo>
                    <a:pt x="3817" y="5033897"/>
                  </a:lnTo>
                  <a:cubicBezTo>
                    <a:pt x="-110911" y="3389245"/>
                    <a:pt x="2382588" y="1054048"/>
                    <a:pt x="4513496" y="417007"/>
                  </a:cubicBezTo>
                  <a:cubicBezTo>
                    <a:pt x="5440331" y="140015"/>
                    <a:pt x="6218767" y="15557"/>
                    <a:pt x="6871207" y="1379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A481A0AE-40AD-4CC1-89EF-16D86FD8CD17}"/>
                </a:ext>
              </a:extLst>
            </p:cNvPr>
            <p:cNvSpPr/>
            <p:nvPr userDrawn="1"/>
          </p:nvSpPr>
          <p:spPr>
            <a:xfrm>
              <a:off x="695401" y="1241443"/>
              <a:ext cx="9953877" cy="5616559"/>
            </a:xfrm>
            <a:custGeom>
              <a:avLst/>
              <a:gdLst>
                <a:gd name="connsiteX0" fmla="*/ 8316277 w 9953877"/>
                <a:gd name="connsiteY0" fmla="*/ 1305 h 5616559"/>
                <a:gd name="connsiteX1" fmla="*/ 9953877 w 9953877"/>
                <a:gd name="connsiteY1" fmla="*/ 2552872 h 5616559"/>
                <a:gd name="connsiteX2" fmla="*/ 8605150 w 9953877"/>
                <a:gd name="connsiteY2" fmla="*/ 5468034 h 5616559"/>
                <a:gd name="connsiteX3" fmla="*/ 8447294 w 9953877"/>
                <a:gd name="connsiteY3" fmla="*/ 5616559 h 5616559"/>
                <a:gd name="connsiteX4" fmla="*/ 2330142 w 9953877"/>
                <a:gd name="connsiteY4" fmla="*/ 5616559 h 5616559"/>
                <a:gd name="connsiteX5" fmla="*/ 2101259 w 9953877"/>
                <a:gd name="connsiteY5" fmla="*/ 5468034 h 5616559"/>
                <a:gd name="connsiteX6" fmla="*/ 0 w 9953877"/>
                <a:gd name="connsiteY6" fmla="*/ 2552872 h 5616559"/>
                <a:gd name="connsiteX7" fmla="*/ 6085691 w 9953877"/>
                <a:gd name="connsiteY7" fmla="*/ 666388 h 5616559"/>
                <a:gd name="connsiteX8" fmla="*/ 8316277 w 9953877"/>
                <a:gd name="connsiteY8" fmla="*/ 1305 h 561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3877" h="5616559">
                  <a:moveTo>
                    <a:pt x="8316277" y="1305"/>
                  </a:moveTo>
                  <a:cubicBezTo>
                    <a:pt x="9547873" y="44247"/>
                    <a:pt x="9953877" y="1142193"/>
                    <a:pt x="9953877" y="2552872"/>
                  </a:cubicBezTo>
                  <a:cubicBezTo>
                    <a:pt x="9953877" y="3578820"/>
                    <a:pt x="9406759" y="4651671"/>
                    <a:pt x="8605150" y="5468034"/>
                  </a:cubicBezTo>
                  <a:lnTo>
                    <a:pt x="8447294" y="5616559"/>
                  </a:lnTo>
                  <a:lnTo>
                    <a:pt x="2330142" y="5616559"/>
                  </a:lnTo>
                  <a:lnTo>
                    <a:pt x="2101259" y="5468034"/>
                  </a:lnTo>
                  <a:cubicBezTo>
                    <a:pt x="923384" y="4651671"/>
                    <a:pt x="0" y="3578820"/>
                    <a:pt x="0" y="2552872"/>
                  </a:cubicBezTo>
                  <a:cubicBezTo>
                    <a:pt x="0" y="500976"/>
                    <a:pt x="4278785" y="1604796"/>
                    <a:pt x="6085691" y="666388"/>
                  </a:cubicBezTo>
                  <a:cubicBezTo>
                    <a:pt x="7026067" y="180244"/>
                    <a:pt x="7756460" y="-18214"/>
                    <a:pt x="8316277" y="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BEA1E088-FCC0-4BEB-ACA0-B59E2AF07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3431" y="1988719"/>
            <a:ext cx="9505181" cy="36994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5675" y="5880905"/>
            <a:ext cx="3400692" cy="6478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Figure">
            <a:extLst>
              <a:ext uri="{FF2B5EF4-FFF2-40B4-BE49-F238E27FC236}">
                <a16:creationId xmlns:a16="http://schemas.microsoft.com/office/drawing/2014/main" xmlns="" id="{A97C9F97-6012-41FB-8B5B-65E606A8CDCD}"/>
              </a:ext>
            </a:extLst>
          </p:cNvPr>
          <p:cNvSpPr/>
          <p:nvPr userDrawn="1"/>
        </p:nvSpPr>
        <p:spPr>
          <a:xfrm>
            <a:off x="303229" y="1621497"/>
            <a:ext cx="1049353" cy="1069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" name="Figure">
            <a:extLst>
              <a:ext uri="{FF2B5EF4-FFF2-40B4-BE49-F238E27FC236}">
                <a16:creationId xmlns:a16="http://schemas.microsoft.com/office/drawing/2014/main" xmlns="" id="{A3638349-9CD9-430D-99DB-C2B0F278F4AC}"/>
              </a:ext>
            </a:extLst>
          </p:cNvPr>
          <p:cNvSpPr/>
          <p:nvPr userDrawn="1"/>
        </p:nvSpPr>
        <p:spPr>
          <a:xfrm rot="10800000">
            <a:off x="1487488" y="1643744"/>
            <a:ext cx="724406" cy="689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25CB3F-26C9-44D7-A7CB-40F86C5CE4B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ig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552182" cy="2852737"/>
          </a:xfrm>
        </p:spPr>
        <p:txBody>
          <a:bodyPr lIns="0" anchor="b">
            <a:noAutofit/>
          </a:bodyPr>
          <a:lstStyle>
            <a:lvl1pPr>
              <a:defRPr sz="11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BD05D1D-5FB4-4F4A-B9D3-9E6F632B7EAC}"/>
              </a:ext>
            </a:extLst>
          </p:cNvPr>
          <p:cNvGrpSpPr/>
          <p:nvPr userDrawn="1"/>
        </p:nvGrpSpPr>
        <p:grpSpPr>
          <a:xfrm>
            <a:off x="5231904" y="-1"/>
            <a:ext cx="6960097" cy="6661131"/>
            <a:chOff x="6384032" y="0"/>
            <a:chExt cx="5807969" cy="5558492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F6E6B168-566B-473C-AA14-D312485321F1}"/>
                </a:ext>
              </a:extLst>
            </p:cNvPr>
            <p:cNvSpPr/>
            <p:nvPr userDrawn="1"/>
          </p:nvSpPr>
          <p:spPr>
            <a:xfrm>
              <a:off x="8329881" y="1"/>
              <a:ext cx="3862120" cy="4184987"/>
            </a:xfrm>
            <a:custGeom>
              <a:avLst/>
              <a:gdLst>
                <a:gd name="connsiteX0" fmla="*/ 72632 w 3862120"/>
                <a:gd name="connsiteY0" fmla="*/ 0 h 4184987"/>
                <a:gd name="connsiteX1" fmla="*/ 3862120 w 3862120"/>
                <a:gd name="connsiteY1" fmla="*/ 0 h 4184987"/>
                <a:gd name="connsiteX2" fmla="*/ 3862120 w 3862120"/>
                <a:gd name="connsiteY2" fmla="*/ 4018645 h 4184987"/>
                <a:gd name="connsiteX3" fmla="*/ 3849798 w 3862120"/>
                <a:gd name="connsiteY3" fmla="*/ 4027418 h 4184987"/>
                <a:gd name="connsiteX4" fmla="*/ 3409263 w 3862120"/>
                <a:gd name="connsiteY4" fmla="*/ 4179440 h 4184987"/>
                <a:gd name="connsiteX5" fmla="*/ 11722 w 3862120"/>
                <a:gd name="connsiteY5" fmla="*/ 786066 h 4184987"/>
                <a:gd name="connsiteX6" fmla="*/ 49002 w 3862120"/>
                <a:gd name="connsiteY6" fmla="*/ 88876 h 418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2120" h="4184987">
                  <a:moveTo>
                    <a:pt x="72632" y="0"/>
                  </a:moveTo>
                  <a:lnTo>
                    <a:pt x="3862120" y="0"/>
                  </a:lnTo>
                  <a:lnTo>
                    <a:pt x="3862120" y="4018645"/>
                  </a:lnTo>
                  <a:lnTo>
                    <a:pt x="3849798" y="4027418"/>
                  </a:lnTo>
                  <a:cubicBezTo>
                    <a:pt x="3719683" y="4109955"/>
                    <a:pt x="3573386" y="4162923"/>
                    <a:pt x="3409263" y="4179440"/>
                  </a:cubicBezTo>
                  <a:cubicBezTo>
                    <a:pt x="2096287" y="4311293"/>
                    <a:pt x="139121" y="2061203"/>
                    <a:pt x="11722" y="786066"/>
                  </a:cubicBezTo>
                  <a:cubicBezTo>
                    <a:pt x="-12601" y="547032"/>
                    <a:pt x="1454" y="312714"/>
                    <a:pt x="49002" y="88876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2E96AA19-84B7-430D-8805-1FC9E3124763}"/>
                </a:ext>
              </a:extLst>
            </p:cNvPr>
            <p:cNvSpPr/>
            <p:nvPr userDrawn="1"/>
          </p:nvSpPr>
          <p:spPr>
            <a:xfrm>
              <a:off x="7390509" y="0"/>
              <a:ext cx="4801492" cy="4017462"/>
            </a:xfrm>
            <a:custGeom>
              <a:avLst/>
              <a:gdLst>
                <a:gd name="connsiteX0" fmla="*/ 2063453 w 4801492"/>
                <a:gd name="connsiteY0" fmla="*/ 0 h 4017462"/>
                <a:gd name="connsiteX1" fmla="*/ 4801492 w 4801492"/>
                <a:gd name="connsiteY1" fmla="*/ 0 h 4017462"/>
                <a:gd name="connsiteX2" fmla="*/ 4801492 w 4801492"/>
                <a:gd name="connsiteY2" fmla="*/ 3620618 h 4017462"/>
                <a:gd name="connsiteX3" fmla="*/ 4540736 w 4801492"/>
                <a:gd name="connsiteY3" fmla="*/ 3716067 h 4017462"/>
                <a:gd name="connsiteX4" fmla="*/ 3663094 w 4801492"/>
                <a:gd name="connsiteY4" fmla="*/ 3936581 h 4017462"/>
                <a:gd name="connsiteX5" fmla="*/ 88907 w 4801492"/>
                <a:gd name="connsiteY5" fmla="*/ 3068732 h 4017462"/>
                <a:gd name="connsiteX6" fmla="*/ 1919217 w 4801492"/>
                <a:gd name="connsiteY6" fmla="*/ 89093 h 401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1492" h="4017462">
                  <a:moveTo>
                    <a:pt x="2063453" y="0"/>
                  </a:moveTo>
                  <a:lnTo>
                    <a:pt x="4801492" y="0"/>
                  </a:lnTo>
                  <a:lnTo>
                    <a:pt x="4801492" y="3620618"/>
                  </a:lnTo>
                  <a:lnTo>
                    <a:pt x="4540736" y="3716067"/>
                  </a:lnTo>
                  <a:cubicBezTo>
                    <a:pt x="4233752" y="3819100"/>
                    <a:pt x="3933647" y="3892546"/>
                    <a:pt x="3663094" y="3936581"/>
                  </a:cubicBezTo>
                  <a:cubicBezTo>
                    <a:pt x="2220509" y="4171435"/>
                    <a:pt x="473668" y="3898601"/>
                    <a:pt x="88907" y="3068732"/>
                  </a:cubicBezTo>
                  <a:cubicBezTo>
                    <a:pt x="-310361" y="2209732"/>
                    <a:pt x="694404" y="899190"/>
                    <a:pt x="1919217" y="89093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5505493-CC1B-41AE-918B-437E8B2856BA}"/>
                </a:ext>
              </a:extLst>
            </p:cNvPr>
            <p:cNvSpPr/>
            <p:nvPr userDrawn="1"/>
          </p:nvSpPr>
          <p:spPr>
            <a:xfrm>
              <a:off x="6831384" y="0"/>
              <a:ext cx="5360617" cy="3642236"/>
            </a:xfrm>
            <a:custGeom>
              <a:avLst/>
              <a:gdLst>
                <a:gd name="connsiteX0" fmla="*/ 320472 w 5360617"/>
                <a:gd name="connsiteY0" fmla="*/ 0 h 3642236"/>
                <a:gd name="connsiteX1" fmla="*/ 5360617 w 5360617"/>
                <a:gd name="connsiteY1" fmla="*/ 0 h 3642236"/>
                <a:gd name="connsiteX2" fmla="*/ 5360617 w 5360617"/>
                <a:gd name="connsiteY2" fmla="*/ 3227025 h 3642236"/>
                <a:gd name="connsiteX3" fmla="*/ 5351732 w 5360617"/>
                <a:gd name="connsiteY3" fmla="*/ 3232995 h 3642236"/>
                <a:gd name="connsiteX4" fmla="*/ 4028504 w 5360617"/>
                <a:gd name="connsiteY4" fmla="*/ 3642236 h 3642236"/>
                <a:gd name="connsiteX5" fmla="*/ 0 w 5360617"/>
                <a:gd name="connsiteY5" fmla="*/ 624863 h 3642236"/>
                <a:gd name="connsiteX6" fmla="*/ 286013 w 5360617"/>
                <a:gd name="connsiteY6" fmla="*/ 23255 h 364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0617" h="3642236">
                  <a:moveTo>
                    <a:pt x="320472" y="0"/>
                  </a:moveTo>
                  <a:lnTo>
                    <a:pt x="5360617" y="0"/>
                  </a:lnTo>
                  <a:lnTo>
                    <a:pt x="5360617" y="3227025"/>
                  </a:lnTo>
                  <a:lnTo>
                    <a:pt x="5351732" y="3232995"/>
                  </a:lnTo>
                  <a:cubicBezTo>
                    <a:pt x="4933670" y="3488463"/>
                    <a:pt x="4475851" y="3642236"/>
                    <a:pt x="4028504" y="3642236"/>
                  </a:cubicBezTo>
                  <a:cubicBezTo>
                    <a:pt x="2596996" y="3642236"/>
                    <a:pt x="0" y="2067594"/>
                    <a:pt x="0" y="624863"/>
                  </a:cubicBezTo>
                  <a:cubicBezTo>
                    <a:pt x="0" y="354352"/>
                    <a:pt x="105767" y="161846"/>
                    <a:pt x="286013" y="23255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181426F-5F00-40E9-AA9A-0496C69403A1}"/>
                </a:ext>
              </a:extLst>
            </p:cNvPr>
            <p:cNvSpPr/>
            <p:nvPr userDrawn="1"/>
          </p:nvSpPr>
          <p:spPr>
            <a:xfrm>
              <a:off x="11397987" y="3867634"/>
              <a:ext cx="794014" cy="1182847"/>
            </a:xfrm>
            <a:custGeom>
              <a:avLst/>
              <a:gdLst>
                <a:gd name="connsiteX0" fmla="*/ 794014 w 794014"/>
                <a:gd name="connsiteY0" fmla="*/ 0 h 1182847"/>
                <a:gd name="connsiteX1" fmla="*/ 794014 w 794014"/>
                <a:gd name="connsiteY1" fmla="*/ 1127001 h 1182847"/>
                <a:gd name="connsiteX2" fmla="*/ 772413 w 794014"/>
                <a:gd name="connsiteY2" fmla="*/ 1134386 h 1182847"/>
                <a:gd name="connsiteX3" fmla="*/ 89247 w 794014"/>
                <a:gd name="connsiteY3" fmla="*/ 1098613 h 1182847"/>
                <a:gd name="connsiteX4" fmla="*/ 265906 w 794014"/>
                <a:gd name="connsiteY4" fmla="*/ 295654 h 1182847"/>
                <a:gd name="connsiteX5" fmla="*/ 696781 w 794014"/>
                <a:gd name="connsiteY5" fmla="*/ 18560 h 118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4014" h="1182847">
                  <a:moveTo>
                    <a:pt x="794014" y="0"/>
                  </a:moveTo>
                  <a:lnTo>
                    <a:pt x="794014" y="1127001"/>
                  </a:lnTo>
                  <a:lnTo>
                    <a:pt x="772413" y="1134386"/>
                  </a:lnTo>
                  <a:cubicBezTo>
                    <a:pt x="496558" y="1208896"/>
                    <a:pt x="195467" y="1197878"/>
                    <a:pt x="89247" y="1098613"/>
                  </a:cubicBezTo>
                  <a:cubicBezTo>
                    <a:pt x="-80777" y="939851"/>
                    <a:pt x="-224" y="579696"/>
                    <a:pt x="265906" y="295654"/>
                  </a:cubicBezTo>
                  <a:cubicBezTo>
                    <a:pt x="399007" y="154723"/>
                    <a:pt x="553905" y="59098"/>
                    <a:pt x="696781" y="1856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1" name="Figure">
              <a:extLst>
                <a:ext uri="{FF2B5EF4-FFF2-40B4-BE49-F238E27FC236}">
                  <a16:creationId xmlns:a16="http://schemas.microsoft.com/office/drawing/2014/main" xmlns="" id="{02F9D22C-FFCD-4847-91CD-37F4DCBD6075}"/>
                </a:ext>
              </a:extLst>
            </p:cNvPr>
            <p:cNvSpPr/>
            <p:nvPr userDrawn="1"/>
          </p:nvSpPr>
          <p:spPr>
            <a:xfrm>
              <a:off x="6384032" y="1648242"/>
              <a:ext cx="875650" cy="8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18770" extrusionOk="0">
                  <a:moveTo>
                    <a:pt x="18567" y="15982"/>
                  </a:moveTo>
                  <a:cubicBezTo>
                    <a:pt x="20371" y="12782"/>
                    <a:pt x="17299" y="3276"/>
                    <a:pt x="12326" y="688"/>
                  </a:cubicBezTo>
                  <a:cubicBezTo>
                    <a:pt x="7352" y="-1900"/>
                    <a:pt x="2379" y="3418"/>
                    <a:pt x="575" y="6665"/>
                  </a:cubicBezTo>
                  <a:cubicBezTo>
                    <a:pt x="-1229" y="9865"/>
                    <a:pt x="1355" y="14571"/>
                    <a:pt x="6329" y="17159"/>
                  </a:cubicBezTo>
                  <a:cubicBezTo>
                    <a:pt x="11253" y="19700"/>
                    <a:pt x="16763" y="19182"/>
                    <a:pt x="18567" y="15982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2" name="Figure">
              <a:extLst>
                <a:ext uri="{FF2B5EF4-FFF2-40B4-BE49-F238E27FC236}">
                  <a16:creationId xmlns:a16="http://schemas.microsoft.com/office/drawing/2014/main" xmlns="" id="{7CFEC0CE-FB43-4333-9853-7B5924F208AC}"/>
                </a:ext>
              </a:extLst>
            </p:cNvPr>
            <p:cNvSpPr/>
            <p:nvPr userDrawn="1"/>
          </p:nvSpPr>
          <p:spPr>
            <a:xfrm>
              <a:off x="10139329" y="4982756"/>
              <a:ext cx="604493" cy="57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18783" extrusionOk="0">
                  <a:moveTo>
                    <a:pt x="402" y="2508"/>
                  </a:moveTo>
                  <a:cubicBezTo>
                    <a:pt x="-1232" y="5646"/>
                    <a:pt x="2321" y="15132"/>
                    <a:pt x="7365" y="17978"/>
                  </a:cubicBezTo>
                  <a:cubicBezTo>
                    <a:pt x="12410" y="20751"/>
                    <a:pt x="17100" y="15716"/>
                    <a:pt x="18734" y="12651"/>
                  </a:cubicBezTo>
                  <a:cubicBezTo>
                    <a:pt x="20368" y="9513"/>
                    <a:pt x="17597" y="4770"/>
                    <a:pt x="12481" y="1997"/>
                  </a:cubicBezTo>
                  <a:cubicBezTo>
                    <a:pt x="7436" y="-849"/>
                    <a:pt x="2036" y="-630"/>
                    <a:pt x="402" y="250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03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CADDE6-2F8A-471E-A518-BB13DA06D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946C1B7-14B4-4C6B-8DF9-AFB9829EE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49B972-84A1-4343-BCEB-B050BA69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8FF48D-D008-47E7-B3ED-D6F0B4FF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09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44C2378E-37F4-4D35-A4CE-098A70BB67C3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xmlns="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xmlns="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:a16="http://schemas.microsoft.com/office/drawing/2014/main" xmlns="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:a16="http://schemas.microsoft.com/office/drawing/2014/main" xmlns="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765932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6D417A-FFFC-4C38-B511-2722630C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9C8D7D-4E0A-454B-A79D-902EC54D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04BDBD-06AB-4C31-B0F2-5DD5B4BE0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811E0C-F3A6-4B16-B9AB-5E3667F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E38BFA-BFF6-490C-A0BA-416294EF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5CF87B-2F0A-4942-B880-E8B34C5B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2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ED006-0636-42F1-9CDF-76666726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D36E0F-BBDE-45B8-A505-73F0AE507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88661E-F16E-4409-B697-46876AB7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35D03C0-D476-4B22-AB2A-BA13BA5C6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4A3DD0-1B03-47CD-9B52-1B55BFD74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4A505A7-5B4D-4CC0-855A-D8B27D3C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CBB9F58-8B33-4A6B-83B6-DACBFF55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C49A68-E101-43C8-B949-D8505E24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22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4C187B-8DFC-4E18-8A9E-DEF483D42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8CF1B9-C192-4ED5-8F68-EECA74181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B9952C-E188-44F7-B6AC-FEAD53B95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D02327-A8DE-42E1-B8ED-620CCCFD0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443995-4F62-42E0-B06A-F6DF5AE8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8A0555-7BBD-4C3E-81F3-FF0C1E2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6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e">
            <a:extLst>
              <a:ext uri="{FF2B5EF4-FFF2-40B4-BE49-F238E27FC236}">
                <a16:creationId xmlns:a16="http://schemas.microsoft.com/office/drawing/2014/main" xmlns="" id="{0DFD6B67-4EBF-4059-B726-B133E1C8983A}"/>
              </a:ext>
            </a:extLst>
          </p:cNvPr>
          <p:cNvSpPr/>
          <p:nvPr userDrawn="1"/>
        </p:nvSpPr>
        <p:spPr>
          <a:xfrm>
            <a:off x="3867079" y="785076"/>
            <a:ext cx="4801950" cy="595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93" h="20744" extrusionOk="0">
                <a:moveTo>
                  <a:pt x="50" y="8912"/>
                </a:moveTo>
                <a:cubicBezTo>
                  <a:pt x="599" y="13351"/>
                  <a:pt x="9033" y="21184"/>
                  <a:pt x="14691" y="20725"/>
                </a:cubicBezTo>
                <a:cubicBezTo>
                  <a:pt x="20349" y="20265"/>
                  <a:pt x="21091" y="11684"/>
                  <a:pt x="20542" y="7246"/>
                </a:cubicBezTo>
                <a:cubicBezTo>
                  <a:pt x="19992" y="2808"/>
                  <a:pt x="14951" y="-416"/>
                  <a:pt x="9293" y="43"/>
                </a:cubicBezTo>
                <a:cubicBezTo>
                  <a:pt x="3636" y="503"/>
                  <a:pt x="-509" y="4474"/>
                  <a:pt x="50" y="891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8" name="Figure">
            <a:extLst>
              <a:ext uri="{FF2B5EF4-FFF2-40B4-BE49-F238E27FC236}">
                <a16:creationId xmlns:a16="http://schemas.microsoft.com/office/drawing/2014/main" xmlns="" id="{A6AFB5AB-00A5-42C5-8B89-0D4DEAD0012C}"/>
              </a:ext>
            </a:extLst>
          </p:cNvPr>
          <p:cNvSpPr/>
          <p:nvPr userDrawn="1"/>
        </p:nvSpPr>
        <p:spPr>
          <a:xfrm>
            <a:off x="2927648" y="1746876"/>
            <a:ext cx="7103771" cy="4829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9" name="Figure">
            <a:extLst>
              <a:ext uri="{FF2B5EF4-FFF2-40B4-BE49-F238E27FC236}">
                <a16:creationId xmlns:a16="http://schemas.microsoft.com/office/drawing/2014/main" xmlns="" id="{F853A99F-53BE-43F4-B45A-A2127E017721}"/>
              </a:ext>
            </a:extLst>
          </p:cNvPr>
          <p:cNvSpPr/>
          <p:nvPr userDrawn="1"/>
        </p:nvSpPr>
        <p:spPr>
          <a:xfrm>
            <a:off x="2368461" y="1388997"/>
            <a:ext cx="6998772" cy="4812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Figure">
            <a:extLst>
              <a:ext uri="{FF2B5EF4-FFF2-40B4-BE49-F238E27FC236}">
                <a16:creationId xmlns:a16="http://schemas.microsoft.com/office/drawing/2014/main" xmlns="" id="{523540BF-0941-4408-B229-3B101068B600}"/>
              </a:ext>
            </a:extLst>
          </p:cNvPr>
          <p:cNvSpPr/>
          <p:nvPr userDrawn="1"/>
        </p:nvSpPr>
        <p:spPr>
          <a:xfrm>
            <a:off x="6730112" y="114053"/>
            <a:ext cx="1313884" cy="1186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15" h="19060" extrusionOk="0">
                <a:moveTo>
                  <a:pt x="1251" y="17706"/>
                </a:moveTo>
                <a:cubicBezTo>
                  <a:pt x="3633" y="20258"/>
                  <a:pt x="13007" y="19180"/>
                  <a:pt x="16737" y="14651"/>
                </a:cubicBezTo>
                <a:cubicBezTo>
                  <a:pt x="20468" y="10087"/>
                  <a:pt x="17145" y="3797"/>
                  <a:pt x="14794" y="1210"/>
                </a:cubicBezTo>
                <a:cubicBezTo>
                  <a:pt x="12411" y="-1342"/>
                  <a:pt x="7458" y="275"/>
                  <a:pt x="3727" y="4804"/>
                </a:cubicBezTo>
                <a:cubicBezTo>
                  <a:pt x="-3" y="9368"/>
                  <a:pt x="-1132" y="15155"/>
                  <a:pt x="1251" y="17706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xmlns="" id="{BD5C64BF-08E2-4135-B576-782BCC1358BD}"/>
              </a:ext>
            </a:extLst>
          </p:cNvPr>
          <p:cNvSpPr/>
          <p:nvPr userDrawn="1"/>
        </p:nvSpPr>
        <p:spPr>
          <a:xfrm>
            <a:off x="1921112" y="420729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xmlns="" id="{284B6DC6-7C4D-44E7-9164-F5FAB39BEF1C}"/>
              </a:ext>
            </a:extLst>
          </p:cNvPr>
          <p:cNvSpPr/>
          <p:nvPr userDrawn="1"/>
        </p:nvSpPr>
        <p:spPr>
          <a:xfrm>
            <a:off x="8765547" y="1031118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9A6E0A-A784-4C45-AFF8-2658713E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1928" y="2072667"/>
            <a:ext cx="5868144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C34C85-A365-4BBD-B9CF-8C6283402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1928" y="4552342"/>
            <a:ext cx="586814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7BA3C7-7567-46E4-A65B-A3825FBD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500830-2640-4EEC-B623-30A512C0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8248" y="6356350"/>
            <a:ext cx="3025552" cy="365125"/>
          </a:xfrm>
        </p:spPr>
        <p:txBody>
          <a:bodyPr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3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063F18-26BE-440C-8365-DBFFCAFF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5D0AD9F-8698-4DE9-B5C3-5A411C6C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1F8511-FDD6-4BC9-9817-97FAF38EE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6E8457-7F83-48BF-B23C-E2D90546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E49A64-2BF7-4F52-8193-200FAF37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7E87D1-7122-4984-8CBE-AAA7EC69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30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F75A18-C7BB-4A58-BFDC-25892F9D1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4CCC6E-55D7-4343-85BB-C0C54327A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C68ACC-43DC-4377-8A40-C0B6C151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07C815-BA82-4032-9939-8245E0FB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D39EA-5B18-4FD5-A2CE-AEC5F7F8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68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95393DF-F0D3-438F-A020-FADDF18C8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36B2C9-FF10-47A1-BB7D-7B37D1FBB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E18FE7-5958-4284-9AC4-3C364206D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6196B1-38F8-4FA2-9040-4D7BE424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BD1661-8695-4862-93E8-E000D83F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34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3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9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4116115"/>
          </a:xfrm>
        </p:spPr>
        <p:txBody>
          <a:bodyPr>
            <a:normAutofit/>
          </a:bodyPr>
          <a:lstStyle>
            <a:lvl1pPr marL="569913" indent="-569913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600"/>
            </a:lvl1pPr>
            <a:lvl2pPr marL="6858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200"/>
            </a:lvl2pPr>
            <a:lvl3pPr marL="11430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800"/>
            </a:lvl3pPr>
            <a:lvl4pPr marL="16002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/>
            </a:lvl4pPr>
            <a:lvl5pPr marL="20574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44C2378E-37F4-4D35-A4CE-098A70BB67C3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xmlns="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xmlns="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:a16="http://schemas.microsoft.com/office/drawing/2014/main" xmlns="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:a16="http://schemas.microsoft.com/office/drawing/2014/main" xmlns="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010680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umber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4116115"/>
          </a:xfrm>
        </p:spPr>
        <p:txBody>
          <a:bodyPr>
            <a:normAutofit/>
          </a:bodyPr>
          <a:lstStyle>
            <a:lvl1pPr marL="569913" indent="-569913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6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6858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200">
                <a:solidFill>
                  <a:schemeClr val="accent5">
                    <a:lumMod val="20000"/>
                    <a:lumOff val="80000"/>
                  </a:schemeClr>
                </a:solidFill>
              </a:defRPr>
            </a:lvl2pPr>
            <a:lvl3pPr marL="11430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3pPr>
            <a:lvl4pPr marL="16002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4pPr>
            <a:lvl5pPr marL="20574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9A5997A6-0989-4ABE-9EE2-FAC905B671FA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xmlns="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xmlns="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:a16="http://schemas.microsoft.com/office/drawing/2014/main" xmlns="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:a16="http://schemas.microsoft.com/office/drawing/2014/main" xmlns="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9723622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55505493-CC1B-41AE-918B-437E8B2856BA}"/>
              </a:ext>
            </a:extLst>
          </p:cNvPr>
          <p:cNvSpPr/>
          <p:nvPr userDrawn="1"/>
        </p:nvSpPr>
        <p:spPr>
          <a:xfrm>
            <a:off x="6831384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xmlns="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xmlns="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0258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xmlns="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xmlns="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5E753932-AFD4-4105-9EE3-5F7970C933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1385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</p:spPr>
        <p:txBody>
          <a:bodyPr wrap="square" tIns="109728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3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55505493-CC1B-41AE-918B-437E8B2856BA}"/>
              </a:ext>
            </a:extLst>
          </p:cNvPr>
          <p:cNvSpPr/>
          <p:nvPr userDrawn="1"/>
        </p:nvSpPr>
        <p:spPr>
          <a:xfrm>
            <a:off x="6831384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R="0" lvl="0" indent="0" algn="ctr" defTabSz="457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xmlns="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xmlns="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1556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 Photo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‹N°›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R="0" lvl="0" indent="0" algn="ctr" defTabSz="457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xmlns="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R="0" lvl="0" indent="0" algn="ctr" defTabSz="457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xmlns="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xmlns="" id="{7B140BD1-698E-4732-9187-BE372F8EA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1385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</p:spPr>
        <p:txBody>
          <a:bodyPr wrap="square" tIns="109728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7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0D54997-06A4-499B-8E6A-8EF1A89E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863"/>
            <a:ext cx="10515600" cy="113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F3C88D-292F-4F8A-8FA3-E750F0E63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6792"/>
            <a:ext cx="10515600" cy="4620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8C7DAC-648B-41B2-BAA1-D87B88405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073268-5839-4ECF-A52B-BE90FB6F5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5A0931-55D2-4DD7-B350-755D5AC96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325CB3F-26C9-44D7-A7CB-40F86C5CE4B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7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14" r:id="rId3"/>
    <p:sldLayoutId id="2147483927" r:id="rId4"/>
    <p:sldLayoutId id="2147483936" r:id="rId5"/>
    <p:sldLayoutId id="2147483915" r:id="rId6"/>
    <p:sldLayoutId id="2147483929" r:id="rId7"/>
    <p:sldLayoutId id="2147483945" r:id="rId8"/>
    <p:sldLayoutId id="2147483946" r:id="rId9"/>
    <p:sldLayoutId id="2147483937" r:id="rId10"/>
    <p:sldLayoutId id="2147483942" r:id="rId11"/>
    <p:sldLayoutId id="2147483943" r:id="rId12"/>
    <p:sldLayoutId id="2147483938" r:id="rId13"/>
    <p:sldLayoutId id="2147483939" r:id="rId14"/>
    <p:sldLayoutId id="2147483918" r:id="rId15"/>
    <p:sldLayoutId id="2147483944" r:id="rId16"/>
    <p:sldLayoutId id="2147483916" r:id="rId17"/>
    <p:sldLayoutId id="2147483917" r:id="rId18"/>
    <p:sldLayoutId id="2147483920" r:id="rId19"/>
    <p:sldLayoutId id="2147483921" r:id="rId20"/>
    <p:sldLayoutId id="2147483922" r:id="rId21"/>
    <p:sldLayoutId id="2147483923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974763103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defTabSz="914354" rtl="0" eaLnBrk="1" latinLnBrk="0" hangingPunct="1">
        <a:spcBef>
          <a:spcPct val="0"/>
        </a:spcBef>
        <a:buNone/>
        <a:defRPr lang="en-US" sz="4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930" y="341031"/>
            <a:ext cx="2914141" cy="8047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85947" y="2158991"/>
            <a:ext cx="7820106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354"/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540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80082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Marseille contre les PPP !</a:t>
            </a:r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fr-FR" dirty="0" smtClean="0"/>
              <a:t>Conférence de presse – Lundi 24 septembre 2018</a:t>
            </a:r>
            <a:endParaRPr lang="fr-FR" dirty="0"/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xmlns="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xmlns="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xmlns="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</a:t>
            </a:fld>
            <a:endParaRPr lang="en-US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94" y="28752"/>
            <a:ext cx="4287006" cy="3645024"/>
          </a:xfrm>
        </p:spPr>
      </p:pic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1889"/>
            <a:ext cx="31051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8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Contre-projet chiffré</a:t>
            </a:r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Architectural &amp;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Technique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572000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10</a:t>
            </a:fld>
            <a:endParaRPr lang="en-US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b="4538"/>
          <a:stretch>
            <a:fillRect/>
          </a:stretch>
        </p:blipFill>
        <p:spPr/>
      </p:pic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8" y="166220"/>
            <a:ext cx="31051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4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982032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11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33201"/>
          <a:stretch/>
        </p:blipFill>
        <p:spPr>
          <a:xfrm>
            <a:off x="1576113" y="126017"/>
            <a:ext cx="8625657" cy="60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2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5336533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12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42650"/>
          <a:stretch/>
        </p:blipFill>
        <p:spPr>
          <a:xfrm>
            <a:off x="1310238" y="260649"/>
            <a:ext cx="9870854" cy="61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0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572000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13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57350" r="3742"/>
          <a:stretch/>
        </p:blipFill>
        <p:spPr>
          <a:xfrm>
            <a:off x="3211343" y="404664"/>
            <a:ext cx="8980657" cy="50594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84"/>
          <a:stretch/>
        </p:blipFill>
        <p:spPr>
          <a:xfrm>
            <a:off x="284177" y="3519852"/>
            <a:ext cx="2927167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982032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14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" b="36977"/>
          <a:stretch/>
        </p:blipFill>
        <p:spPr>
          <a:xfrm>
            <a:off x="1958617" y="-5003"/>
            <a:ext cx="9141998" cy="62614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71746" y="1052736"/>
            <a:ext cx="2179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/>
              <a:t>Plans Etat </a:t>
            </a:r>
            <a:r>
              <a:rPr lang="fr-FR" b="1" dirty="0" smtClean="0"/>
              <a:t>des lieux école AZOULAY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383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804782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15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37399"/>
          <a:stretch/>
        </p:blipFill>
        <p:spPr>
          <a:xfrm>
            <a:off x="1543578" y="116633"/>
            <a:ext cx="9104844" cy="61549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1746" y="1020863"/>
            <a:ext cx="2179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Plans Etat des lieux école BOUGE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2271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572000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16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24922"/>
          <a:stretch/>
        </p:blipFill>
        <p:spPr>
          <a:xfrm>
            <a:off x="2285115" y="18457"/>
            <a:ext cx="7621770" cy="633789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1746" y="1020863"/>
            <a:ext cx="2179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Plans Etat des lieux </a:t>
            </a:r>
            <a:r>
              <a:rPr lang="fr-FR" b="1" dirty="0"/>
              <a:t>école </a:t>
            </a:r>
            <a:r>
              <a:rPr lang="fr-FR" b="1" dirty="0" smtClean="0"/>
              <a:t>VAYSSIERE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748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572000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17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r="-80" b="49401"/>
          <a:stretch/>
        </p:blipFill>
        <p:spPr>
          <a:xfrm>
            <a:off x="185322" y="-2"/>
            <a:ext cx="11821356" cy="635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572000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18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49223"/>
          <a:stretch/>
        </p:blipFill>
        <p:spPr>
          <a:xfrm>
            <a:off x="212299" y="-15957"/>
            <a:ext cx="11767403" cy="635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8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572000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19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" b="49328"/>
          <a:stretch/>
        </p:blipFill>
        <p:spPr>
          <a:xfrm>
            <a:off x="235005" y="43610"/>
            <a:ext cx="11721990" cy="628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F6DCFE65-1BF7-4583-95DD-C16D26CCB0DB}"/>
              </a:ext>
            </a:extLst>
          </p:cNvPr>
          <p:cNvGrpSpPr/>
          <p:nvPr/>
        </p:nvGrpSpPr>
        <p:grpSpPr>
          <a:xfrm>
            <a:off x="912800" y="3339974"/>
            <a:ext cx="1467402" cy="1199551"/>
            <a:chOff x="1921112" y="114053"/>
            <a:chExt cx="8110307" cy="6629895"/>
          </a:xfrm>
        </p:grpSpPr>
        <p:sp>
          <p:nvSpPr>
            <p:cNvPr id="89" name="Figure">
              <a:extLst>
                <a:ext uri="{FF2B5EF4-FFF2-40B4-BE49-F238E27FC236}">
                  <a16:creationId xmlns:a16="http://schemas.microsoft.com/office/drawing/2014/main" xmlns="" id="{3B74A785-3624-43BB-A740-BC0D695DFE36}"/>
                </a:ext>
              </a:extLst>
            </p:cNvPr>
            <p:cNvSpPr/>
            <p:nvPr/>
          </p:nvSpPr>
          <p:spPr>
            <a:xfrm>
              <a:off x="3867079" y="785076"/>
              <a:ext cx="4801950" cy="595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744" extrusionOk="0">
                  <a:moveTo>
                    <a:pt x="50" y="8912"/>
                  </a:moveTo>
                  <a:cubicBezTo>
                    <a:pt x="599" y="13351"/>
                    <a:pt x="9033" y="21184"/>
                    <a:pt x="14691" y="20725"/>
                  </a:cubicBezTo>
                  <a:cubicBezTo>
                    <a:pt x="20349" y="20265"/>
                    <a:pt x="21091" y="11684"/>
                    <a:pt x="20542" y="7246"/>
                  </a:cubicBezTo>
                  <a:cubicBezTo>
                    <a:pt x="19992" y="2808"/>
                    <a:pt x="14951" y="-416"/>
                    <a:pt x="9293" y="43"/>
                  </a:cubicBezTo>
                  <a:cubicBezTo>
                    <a:pt x="3636" y="503"/>
                    <a:pt x="-509" y="4474"/>
                    <a:pt x="50" y="891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0" name="Figure">
              <a:extLst>
                <a:ext uri="{FF2B5EF4-FFF2-40B4-BE49-F238E27FC236}">
                  <a16:creationId xmlns:a16="http://schemas.microsoft.com/office/drawing/2014/main" xmlns="" id="{AC1D07C2-EC37-48BA-AD95-479A2D98AA2C}"/>
                </a:ext>
              </a:extLst>
            </p:cNvPr>
            <p:cNvSpPr/>
            <p:nvPr/>
          </p:nvSpPr>
          <p:spPr>
            <a:xfrm>
              <a:off x="2927648" y="1746876"/>
              <a:ext cx="7103771" cy="4829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9" h="18693" extrusionOk="0">
                  <a:moveTo>
                    <a:pt x="245" y="15021"/>
                  </a:moveTo>
                  <a:cubicBezTo>
                    <a:pt x="1306" y="18233"/>
                    <a:pt x="6123" y="19289"/>
                    <a:pt x="10101" y="18380"/>
                  </a:cubicBezTo>
                  <a:cubicBezTo>
                    <a:pt x="14080" y="17471"/>
                    <a:pt x="20377" y="13324"/>
                    <a:pt x="19507" y="5836"/>
                  </a:cubicBezTo>
                  <a:cubicBezTo>
                    <a:pt x="19168" y="2918"/>
                    <a:pt x="16966" y="-2311"/>
                    <a:pt x="8751" y="1135"/>
                  </a:cubicBezTo>
                  <a:cubicBezTo>
                    <a:pt x="4192" y="3048"/>
                    <a:pt x="-1223" y="10588"/>
                    <a:pt x="245" y="15021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1" name="Figure">
              <a:extLst>
                <a:ext uri="{FF2B5EF4-FFF2-40B4-BE49-F238E27FC236}">
                  <a16:creationId xmlns:a16="http://schemas.microsoft.com/office/drawing/2014/main" xmlns="" id="{7A3EBCD5-9F52-4EE8-A2A4-00D82F2DD40B}"/>
                </a:ext>
              </a:extLst>
            </p:cNvPr>
            <p:cNvSpPr/>
            <p:nvPr/>
          </p:nvSpPr>
          <p:spPr>
            <a:xfrm>
              <a:off x="2368461" y="1388997"/>
              <a:ext cx="6998772" cy="481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6" extrusionOk="0">
                  <a:moveTo>
                    <a:pt x="0" y="7130"/>
                  </a:moveTo>
                  <a:cubicBezTo>
                    <a:pt x="0" y="12861"/>
                    <a:pt x="8015" y="19116"/>
                    <a:pt x="12433" y="19116"/>
                  </a:cubicBezTo>
                  <a:cubicBezTo>
                    <a:pt x="16851" y="19116"/>
                    <a:pt x="21600" y="12861"/>
                    <a:pt x="21600" y="7130"/>
                  </a:cubicBezTo>
                  <a:cubicBezTo>
                    <a:pt x="21600" y="1399"/>
                    <a:pt x="19736" y="-2484"/>
                    <a:pt x="13206" y="1861"/>
                  </a:cubicBezTo>
                  <a:cubicBezTo>
                    <a:pt x="9285" y="4482"/>
                    <a:pt x="0" y="1399"/>
                    <a:pt x="0" y="713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 algn="ctr" defTabSz="457200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3600" b="1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rPr>
                <a:t>02</a:t>
              </a: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2" name="Figure">
              <a:extLst>
                <a:ext uri="{FF2B5EF4-FFF2-40B4-BE49-F238E27FC236}">
                  <a16:creationId xmlns:a16="http://schemas.microsoft.com/office/drawing/2014/main" xmlns="" id="{0602B3D1-34D0-4EC2-93F9-52121D9D7836}"/>
                </a:ext>
              </a:extLst>
            </p:cNvPr>
            <p:cNvSpPr/>
            <p:nvPr/>
          </p:nvSpPr>
          <p:spPr>
            <a:xfrm>
              <a:off x="6730112" y="114053"/>
              <a:ext cx="1313884" cy="11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9060" extrusionOk="0">
                  <a:moveTo>
                    <a:pt x="1251" y="17706"/>
                  </a:moveTo>
                  <a:cubicBezTo>
                    <a:pt x="3633" y="20258"/>
                    <a:pt x="13007" y="19180"/>
                    <a:pt x="16737" y="14651"/>
                  </a:cubicBezTo>
                  <a:cubicBezTo>
                    <a:pt x="20468" y="10087"/>
                    <a:pt x="17145" y="3797"/>
                    <a:pt x="14794" y="1210"/>
                  </a:cubicBezTo>
                  <a:cubicBezTo>
                    <a:pt x="12411" y="-1342"/>
                    <a:pt x="7458" y="275"/>
                    <a:pt x="3727" y="4804"/>
                  </a:cubicBezTo>
                  <a:cubicBezTo>
                    <a:pt x="-3" y="9368"/>
                    <a:pt x="-1132" y="15155"/>
                    <a:pt x="1251" y="1770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3" name="Figure">
              <a:extLst>
                <a:ext uri="{FF2B5EF4-FFF2-40B4-BE49-F238E27FC236}">
                  <a16:creationId xmlns:a16="http://schemas.microsoft.com/office/drawing/2014/main" xmlns="" id="{C94444AD-F449-48FE-A024-C229BBE1AEE5}"/>
                </a:ext>
              </a:extLst>
            </p:cNvPr>
            <p:cNvSpPr/>
            <p:nvPr/>
          </p:nvSpPr>
          <p:spPr>
            <a:xfrm>
              <a:off x="1921112" y="4207292"/>
              <a:ext cx="875650" cy="8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18770" extrusionOk="0">
                  <a:moveTo>
                    <a:pt x="18567" y="15982"/>
                  </a:moveTo>
                  <a:cubicBezTo>
                    <a:pt x="20371" y="12782"/>
                    <a:pt x="17299" y="3276"/>
                    <a:pt x="12326" y="688"/>
                  </a:cubicBezTo>
                  <a:cubicBezTo>
                    <a:pt x="7352" y="-1900"/>
                    <a:pt x="2379" y="3418"/>
                    <a:pt x="575" y="6665"/>
                  </a:cubicBezTo>
                  <a:cubicBezTo>
                    <a:pt x="-1229" y="9865"/>
                    <a:pt x="1355" y="14571"/>
                    <a:pt x="6329" y="17159"/>
                  </a:cubicBezTo>
                  <a:cubicBezTo>
                    <a:pt x="11253" y="19700"/>
                    <a:pt x="16763" y="19182"/>
                    <a:pt x="18567" y="159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4" name="Figure">
              <a:extLst>
                <a:ext uri="{FF2B5EF4-FFF2-40B4-BE49-F238E27FC236}">
                  <a16:creationId xmlns:a16="http://schemas.microsoft.com/office/drawing/2014/main" xmlns="" id="{4358133C-3CB3-4CC2-941F-9BB8171C26ED}"/>
                </a:ext>
              </a:extLst>
            </p:cNvPr>
            <p:cNvSpPr/>
            <p:nvPr/>
          </p:nvSpPr>
          <p:spPr>
            <a:xfrm>
              <a:off x="8765547" y="1031118"/>
              <a:ext cx="604493" cy="57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18783" extrusionOk="0">
                  <a:moveTo>
                    <a:pt x="402" y="2508"/>
                  </a:moveTo>
                  <a:cubicBezTo>
                    <a:pt x="-1232" y="5646"/>
                    <a:pt x="2321" y="15132"/>
                    <a:pt x="7365" y="17978"/>
                  </a:cubicBezTo>
                  <a:cubicBezTo>
                    <a:pt x="12410" y="20751"/>
                    <a:pt x="17100" y="15716"/>
                    <a:pt x="18734" y="12651"/>
                  </a:cubicBezTo>
                  <a:cubicBezTo>
                    <a:pt x="20368" y="9513"/>
                    <a:pt x="17597" y="4770"/>
                    <a:pt x="12481" y="1997"/>
                  </a:cubicBezTo>
                  <a:cubicBezTo>
                    <a:pt x="7436" y="-849"/>
                    <a:pt x="2036" y="-630"/>
                    <a:pt x="402" y="250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AAE0B3E6-89AA-4EB7-999E-3824FB4607AF}"/>
              </a:ext>
            </a:extLst>
          </p:cNvPr>
          <p:cNvGrpSpPr/>
          <p:nvPr/>
        </p:nvGrpSpPr>
        <p:grpSpPr>
          <a:xfrm>
            <a:off x="912800" y="4839622"/>
            <a:ext cx="1467402" cy="1199551"/>
            <a:chOff x="1921112" y="114053"/>
            <a:chExt cx="8110307" cy="6629895"/>
          </a:xfrm>
        </p:grpSpPr>
        <p:sp>
          <p:nvSpPr>
            <p:cNvPr id="96" name="Figure">
              <a:extLst>
                <a:ext uri="{FF2B5EF4-FFF2-40B4-BE49-F238E27FC236}">
                  <a16:creationId xmlns:a16="http://schemas.microsoft.com/office/drawing/2014/main" xmlns="" id="{485A0588-2251-4E22-AE9E-C6F953B68A5E}"/>
                </a:ext>
              </a:extLst>
            </p:cNvPr>
            <p:cNvSpPr/>
            <p:nvPr/>
          </p:nvSpPr>
          <p:spPr>
            <a:xfrm>
              <a:off x="3867079" y="785076"/>
              <a:ext cx="4801950" cy="595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744" extrusionOk="0">
                  <a:moveTo>
                    <a:pt x="50" y="8912"/>
                  </a:moveTo>
                  <a:cubicBezTo>
                    <a:pt x="599" y="13351"/>
                    <a:pt x="9033" y="21184"/>
                    <a:pt x="14691" y="20725"/>
                  </a:cubicBezTo>
                  <a:cubicBezTo>
                    <a:pt x="20349" y="20265"/>
                    <a:pt x="21091" y="11684"/>
                    <a:pt x="20542" y="7246"/>
                  </a:cubicBezTo>
                  <a:cubicBezTo>
                    <a:pt x="19992" y="2808"/>
                    <a:pt x="14951" y="-416"/>
                    <a:pt x="9293" y="43"/>
                  </a:cubicBezTo>
                  <a:cubicBezTo>
                    <a:pt x="3636" y="503"/>
                    <a:pt x="-509" y="4474"/>
                    <a:pt x="50" y="891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7" name="Figure">
              <a:extLst>
                <a:ext uri="{FF2B5EF4-FFF2-40B4-BE49-F238E27FC236}">
                  <a16:creationId xmlns:a16="http://schemas.microsoft.com/office/drawing/2014/main" xmlns="" id="{D4033E88-3177-4112-B578-B8C896A047CF}"/>
                </a:ext>
              </a:extLst>
            </p:cNvPr>
            <p:cNvSpPr/>
            <p:nvPr/>
          </p:nvSpPr>
          <p:spPr>
            <a:xfrm>
              <a:off x="2927648" y="1746876"/>
              <a:ext cx="7103771" cy="4829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9" h="18693" extrusionOk="0">
                  <a:moveTo>
                    <a:pt x="245" y="15021"/>
                  </a:moveTo>
                  <a:cubicBezTo>
                    <a:pt x="1306" y="18233"/>
                    <a:pt x="6123" y="19289"/>
                    <a:pt x="10101" y="18380"/>
                  </a:cubicBezTo>
                  <a:cubicBezTo>
                    <a:pt x="14080" y="17471"/>
                    <a:pt x="20377" y="13324"/>
                    <a:pt x="19507" y="5836"/>
                  </a:cubicBezTo>
                  <a:cubicBezTo>
                    <a:pt x="19168" y="2918"/>
                    <a:pt x="16966" y="-2311"/>
                    <a:pt x="8751" y="1135"/>
                  </a:cubicBezTo>
                  <a:cubicBezTo>
                    <a:pt x="4192" y="3048"/>
                    <a:pt x="-1223" y="10588"/>
                    <a:pt x="245" y="15021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8" name="Figure">
              <a:extLst>
                <a:ext uri="{FF2B5EF4-FFF2-40B4-BE49-F238E27FC236}">
                  <a16:creationId xmlns:a16="http://schemas.microsoft.com/office/drawing/2014/main" xmlns="" id="{2A45EBD4-8F10-434E-97FF-FE7CD741AEAB}"/>
                </a:ext>
              </a:extLst>
            </p:cNvPr>
            <p:cNvSpPr/>
            <p:nvPr/>
          </p:nvSpPr>
          <p:spPr>
            <a:xfrm>
              <a:off x="2368461" y="1388997"/>
              <a:ext cx="6998772" cy="481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6" extrusionOk="0">
                  <a:moveTo>
                    <a:pt x="0" y="7130"/>
                  </a:moveTo>
                  <a:cubicBezTo>
                    <a:pt x="0" y="12861"/>
                    <a:pt x="8015" y="19116"/>
                    <a:pt x="12433" y="19116"/>
                  </a:cubicBezTo>
                  <a:cubicBezTo>
                    <a:pt x="16851" y="19116"/>
                    <a:pt x="21600" y="12861"/>
                    <a:pt x="21600" y="7130"/>
                  </a:cubicBezTo>
                  <a:cubicBezTo>
                    <a:pt x="21600" y="1399"/>
                    <a:pt x="19736" y="-2484"/>
                    <a:pt x="13206" y="1861"/>
                  </a:cubicBezTo>
                  <a:cubicBezTo>
                    <a:pt x="9285" y="4482"/>
                    <a:pt x="0" y="1399"/>
                    <a:pt x="0" y="713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 algn="ctr" defTabSz="457200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3600" b="1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rPr>
                <a:t>03</a:t>
              </a: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99" name="Figure">
              <a:extLst>
                <a:ext uri="{FF2B5EF4-FFF2-40B4-BE49-F238E27FC236}">
                  <a16:creationId xmlns:a16="http://schemas.microsoft.com/office/drawing/2014/main" xmlns="" id="{1C002C03-A58F-4943-90A2-E3A9BE9D4C9D}"/>
                </a:ext>
              </a:extLst>
            </p:cNvPr>
            <p:cNvSpPr/>
            <p:nvPr/>
          </p:nvSpPr>
          <p:spPr>
            <a:xfrm>
              <a:off x="6730112" y="114053"/>
              <a:ext cx="1313884" cy="11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9060" extrusionOk="0">
                  <a:moveTo>
                    <a:pt x="1251" y="17706"/>
                  </a:moveTo>
                  <a:cubicBezTo>
                    <a:pt x="3633" y="20258"/>
                    <a:pt x="13007" y="19180"/>
                    <a:pt x="16737" y="14651"/>
                  </a:cubicBezTo>
                  <a:cubicBezTo>
                    <a:pt x="20468" y="10087"/>
                    <a:pt x="17145" y="3797"/>
                    <a:pt x="14794" y="1210"/>
                  </a:cubicBezTo>
                  <a:cubicBezTo>
                    <a:pt x="12411" y="-1342"/>
                    <a:pt x="7458" y="275"/>
                    <a:pt x="3727" y="4804"/>
                  </a:cubicBezTo>
                  <a:cubicBezTo>
                    <a:pt x="-3" y="9368"/>
                    <a:pt x="-1132" y="15155"/>
                    <a:pt x="1251" y="1770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00" name="Figure">
              <a:extLst>
                <a:ext uri="{FF2B5EF4-FFF2-40B4-BE49-F238E27FC236}">
                  <a16:creationId xmlns:a16="http://schemas.microsoft.com/office/drawing/2014/main" xmlns="" id="{57697401-BA6C-493D-944A-F3A6B02CAFCB}"/>
                </a:ext>
              </a:extLst>
            </p:cNvPr>
            <p:cNvSpPr/>
            <p:nvPr/>
          </p:nvSpPr>
          <p:spPr>
            <a:xfrm>
              <a:off x="1921112" y="4207292"/>
              <a:ext cx="875650" cy="8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18770" extrusionOk="0">
                  <a:moveTo>
                    <a:pt x="18567" y="15982"/>
                  </a:moveTo>
                  <a:cubicBezTo>
                    <a:pt x="20371" y="12782"/>
                    <a:pt x="17299" y="3276"/>
                    <a:pt x="12326" y="688"/>
                  </a:cubicBezTo>
                  <a:cubicBezTo>
                    <a:pt x="7352" y="-1900"/>
                    <a:pt x="2379" y="3418"/>
                    <a:pt x="575" y="6665"/>
                  </a:cubicBezTo>
                  <a:cubicBezTo>
                    <a:pt x="-1229" y="9865"/>
                    <a:pt x="1355" y="14571"/>
                    <a:pt x="6329" y="17159"/>
                  </a:cubicBezTo>
                  <a:cubicBezTo>
                    <a:pt x="11253" y="19700"/>
                    <a:pt x="16763" y="19182"/>
                    <a:pt x="18567" y="159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01" name="Figure">
              <a:extLst>
                <a:ext uri="{FF2B5EF4-FFF2-40B4-BE49-F238E27FC236}">
                  <a16:creationId xmlns:a16="http://schemas.microsoft.com/office/drawing/2014/main" xmlns="" id="{1E9E0F58-1646-45DA-B160-9FC954301A5F}"/>
                </a:ext>
              </a:extLst>
            </p:cNvPr>
            <p:cNvSpPr/>
            <p:nvPr/>
          </p:nvSpPr>
          <p:spPr>
            <a:xfrm>
              <a:off x="8765547" y="1031118"/>
              <a:ext cx="604493" cy="57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18783" extrusionOk="0">
                  <a:moveTo>
                    <a:pt x="402" y="2508"/>
                  </a:moveTo>
                  <a:cubicBezTo>
                    <a:pt x="-1232" y="5646"/>
                    <a:pt x="2321" y="15132"/>
                    <a:pt x="7365" y="17978"/>
                  </a:cubicBezTo>
                  <a:cubicBezTo>
                    <a:pt x="12410" y="20751"/>
                    <a:pt x="17100" y="15716"/>
                    <a:pt x="18734" y="12651"/>
                  </a:cubicBezTo>
                  <a:cubicBezTo>
                    <a:pt x="20368" y="9513"/>
                    <a:pt x="17597" y="4770"/>
                    <a:pt x="12481" y="1997"/>
                  </a:cubicBezTo>
                  <a:cubicBezTo>
                    <a:pt x="7436" y="-849"/>
                    <a:pt x="2036" y="-630"/>
                    <a:pt x="402" y="250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257A48A-5FCD-4F03-9417-52B37EC9E2E9}"/>
              </a:ext>
            </a:extLst>
          </p:cNvPr>
          <p:cNvGrpSpPr/>
          <p:nvPr/>
        </p:nvGrpSpPr>
        <p:grpSpPr>
          <a:xfrm>
            <a:off x="912800" y="1840327"/>
            <a:ext cx="1467402" cy="1199551"/>
            <a:chOff x="1921112" y="114053"/>
            <a:chExt cx="8110307" cy="6629895"/>
          </a:xfrm>
        </p:grpSpPr>
        <p:sp>
          <p:nvSpPr>
            <p:cNvPr id="82" name="Figure">
              <a:extLst>
                <a:ext uri="{FF2B5EF4-FFF2-40B4-BE49-F238E27FC236}">
                  <a16:creationId xmlns:a16="http://schemas.microsoft.com/office/drawing/2014/main" xmlns="" id="{F16371F3-10C5-42FC-87EE-DB32CCEDED2C}"/>
                </a:ext>
              </a:extLst>
            </p:cNvPr>
            <p:cNvSpPr/>
            <p:nvPr/>
          </p:nvSpPr>
          <p:spPr>
            <a:xfrm>
              <a:off x="3867079" y="785076"/>
              <a:ext cx="4801950" cy="595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744" extrusionOk="0">
                  <a:moveTo>
                    <a:pt x="50" y="8912"/>
                  </a:moveTo>
                  <a:cubicBezTo>
                    <a:pt x="599" y="13351"/>
                    <a:pt x="9033" y="21184"/>
                    <a:pt x="14691" y="20725"/>
                  </a:cubicBezTo>
                  <a:cubicBezTo>
                    <a:pt x="20349" y="20265"/>
                    <a:pt x="21091" y="11684"/>
                    <a:pt x="20542" y="7246"/>
                  </a:cubicBezTo>
                  <a:cubicBezTo>
                    <a:pt x="19992" y="2808"/>
                    <a:pt x="14951" y="-416"/>
                    <a:pt x="9293" y="43"/>
                  </a:cubicBezTo>
                  <a:cubicBezTo>
                    <a:pt x="3636" y="503"/>
                    <a:pt x="-509" y="4474"/>
                    <a:pt x="50" y="891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3" name="Figure">
              <a:extLst>
                <a:ext uri="{FF2B5EF4-FFF2-40B4-BE49-F238E27FC236}">
                  <a16:creationId xmlns:a16="http://schemas.microsoft.com/office/drawing/2014/main" xmlns="" id="{A247A9B0-E0AE-4078-92D2-BE021879364E}"/>
                </a:ext>
              </a:extLst>
            </p:cNvPr>
            <p:cNvSpPr/>
            <p:nvPr/>
          </p:nvSpPr>
          <p:spPr>
            <a:xfrm>
              <a:off x="2927648" y="1746876"/>
              <a:ext cx="7103771" cy="4829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9" h="18693" extrusionOk="0">
                  <a:moveTo>
                    <a:pt x="245" y="15021"/>
                  </a:moveTo>
                  <a:cubicBezTo>
                    <a:pt x="1306" y="18233"/>
                    <a:pt x="6123" y="19289"/>
                    <a:pt x="10101" y="18380"/>
                  </a:cubicBezTo>
                  <a:cubicBezTo>
                    <a:pt x="14080" y="17471"/>
                    <a:pt x="20377" y="13324"/>
                    <a:pt x="19507" y="5836"/>
                  </a:cubicBezTo>
                  <a:cubicBezTo>
                    <a:pt x="19168" y="2918"/>
                    <a:pt x="16966" y="-2311"/>
                    <a:pt x="8751" y="1135"/>
                  </a:cubicBezTo>
                  <a:cubicBezTo>
                    <a:pt x="4192" y="3048"/>
                    <a:pt x="-1223" y="10588"/>
                    <a:pt x="245" y="15021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4" name="Figure">
              <a:extLst>
                <a:ext uri="{FF2B5EF4-FFF2-40B4-BE49-F238E27FC236}">
                  <a16:creationId xmlns:a16="http://schemas.microsoft.com/office/drawing/2014/main" xmlns="" id="{85470AAA-139B-417F-B1E5-A317A8E02A1A}"/>
                </a:ext>
              </a:extLst>
            </p:cNvPr>
            <p:cNvSpPr/>
            <p:nvPr/>
          </p:nvSpPr>
          <p:spPr>
            <a:xfrm>
              <a:off x="2368461" y="1388997"/>
              <a:ext cx="6998772" cy="481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6" extrusionOk="0">
                  <a:moveTo>
                    <a:pt x="0" y="7130"/>
                  </a:moveTo>
                  <a:cubicBezTo>
                    <a:pt x="0" y="12861"/>
                    <a:pt x="8015" y="19116"/>
                    <a:pt x="12433" y="19116"/>
                  </a:cubicBezTo>
                  <a:cubicBezTo>
                    <a:pt x="16851" y="19116"/>
                    <a:pt x="21600" y="12861"/>
                    <a:pt x="21600" y="7130"/>
                  </a:cubicBezTo>
                  <a:cubicBezTo>
                    <a:pt x="21600" y="1399"/>
                    <a:pt x="19736" y="-2484"/>
                    <a:pt x="13206" y="1861"/>
                  </a:cubicBezTo>
                  <a:cubicBezTo>
                    <a:pt x="9285" y="4482"/>
                    <a:pt x="0" y="1399"/>
                    <a:pt x="0" y="713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 algn="ctr" defTabSz="457200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3600" b="1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rPr>
                <a:t>01</a:t>
              </a: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5" name="Figure">
              <a:extLst>
                <a:ext uri="{FF2B5EF4-FFF2-40B4-BE49-F238E27FC236}">
                  <a16:creationId xmlns:a16="http://schemas.microsoft.com/office/drawing/2014/main" xmlns="" id="{D7817829-9A24-489A-AE64-F6D13F0BBD84}"/>
                </a:ext>
              </a:extLst>
            </p:cNvPr>
            <p:cNvSpPr/>
            <p:nvPr/>
          </p:nvSpPr>
          <p:spPr>
            <a:xfrm>
              <a:off x="6730112" y="114053"/>
              <a:ext cx="1313884" cy="11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9060" extrusionOk="0">
                  <a:moveTo>
                    <a:pt x="1251" y="17706"/>
                  </a:moveTo>
                  <a:cubicBezTo>
                    <a:pt x="3633" y="20258"/>
                    <a:pt x="13007" y="19180"/>
                    <a:pt x="16737" y="14651"/>
                  </a:cubicBezTo>
                  <a:cubicBezTo>
                    <a:pt x="20468" y="10087"/>
                    <a:pt x="17145" y="3797"/>
                    <a:pt x="14794" y="1210"/>
                  </a:cubicBezTo>
                  <a:cubicBezTo>
                    <a:pt x="12411" y="-1342"/>
                    <a:pt x="7458" y="275"/>
                    <a:pt x="3727" y="4804"/>
                  </a:cubicBezTo>
                  <a:cubicBezTo>
                    <a:pt x="-3" y="9368"/>
                    <a:pt x="-1132" y="15155"/>
                    <a:pt x="1251" y="1770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6" name="Figure">
              <a:extLst>
                <a:ext uri="{FF2B5EF4-FFF2-40B4-BE49-F238E27FC236}">
                  <a16:creationId xmlns:a16="http://schemas.microsoft.com/office/drawing/2014/main" xmlns="" id="{2870DC24-D382-46B5-8C53-79C7711252F0}"/>
                </a:ext>
              </a:extLst>
            </p:cNvPr>
            <p:cNvSpPr/>
            <p:nvPr/>
          </p:nvSpPr>
          <p:spPr>
            <a:xfrm>
              <a:off x="1921112" y="4207292"/>
              <a:ext cx="875650" cy="8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18770" extrusionOk="0">
                  <a:moveTo>
                    <a:pt x="18567" y="15982"/>
                  </a:moveTo>
                  <a:cubicBezTo>
                    <a:pt x="20371" y="12782"/>
                    <a:pt x="17299" y="3276"/>
                    <a:pt x="12326" y="688"/>
                  </a:cubicBezTo>
                  <a:cubicBezTo>
                    <a:pt x="7352" y="-1900"/>
                    <a:pt x="2379" y="3418"/>
                    <a:pt x="575" y="6665"/>
                  </a:cubicBezTo>
                  <a:cubicBezTo>
                    <a:pt x="-1229" y="9865"/>
                    <a:pt x="1355" y="14571"/>
                    <a:pt x="6329" y="17159"/>
                  </a:cubicBezTo>
                  <a:cubicBezTo>
                    <a:pt x="11253" y="19700"/>
                    <a:pt x="16763" y="19182"/>
                    <a:pt x="18567" y="159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87" name="Figure">
              <a:extLst>
                <a:ext uri="{FF2B5EF4-FFF2-40B4-BE49-F238E27FC236}">
                  <a16:creationId xmlns:a16="http://schemas.microsoft.com/office/drawing/2014/main" xmlns="" id="{153F0366-4360-43D7-AFF4-55C72949F87D}"/>
                </a:ext>
              </a:extLst>
            </p:cNvPr>
            <p:cNvSpPr/>
            <p:nvPr/>
          </p:nvSpPr>
          <p:spPr>
            <a:xfrm>
              <a:off x="8765547" y="1031118"/>
              <a:ext cx="604493" cy="57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18783" extrusionOk="0">
                  <a:moveTo>
                    <a:pt x="402" y="2508"/>
                  </a:moveTo>
                  <a:cubicBezTo>
                    <a:pt x="-1232" y="5646"/>
                    <a:pt x="2321" y="15132"/>
                    <a:pt x="7365" y="17978"/>
                  </a:cubicBezTo>
                  <a:cubicBezTo>
                    <a:pt x="12410" y="20751"/>
                    <a:pt x="17100" y="15716"/>
                    <a:pt x="18734" y="12651"/>
                  </a:cubicBezTo>
                  <a:cubicBezTo>
                    <a:pt x="20368" y="9513"/>
                    <a:pt x="17597" y="4770"/>
                    <a:pt x="12481" y="1997"/>
                  </a:cubicBezTo>
                  <a:cubicBezTo>
                    <a:pt x="7436" y="-849"/>
                    <a:pt x="2036" y="-630"/>
                    <a:pt x="402" y="250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/>
              <a:t>Au sommaire …</a:t>
            </a:r>
            <a:endParaRPr lang="fr-FR" dirty="0"/>
          </a:p>
        </p:txBody>
      </p:sp>
      <p:sp>
        <p:nvSpPr>
          <p:cNvPr id="62" name="Date Placeholder 6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63" name="Footer Placeholder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Conférence de presse - Collectif Marseille Contre les PPP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F07D-8B3F-4D32-B059-0039CEA46DB1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0896001-0964-428E-A618-0C0D32043602}"/>
              </a:ext>
            </a:extLst>
          </p:cNvPr>
          <p:cNvGrpSpPr/>
          <p:nvPr/>
        </p:nvGrpSpPr>
        <p:grpSpPr>
          <a:xfrm>
            <a:off x="2385722" y="1946044"/>
            <a:ext cx="3422246" cy="814826"/>
            <a:chOff x="2385722" y="1946044"/>
            <a:chExt cx="2982086" cy="814826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E0578806-54D9-4D37-B865-BA2600D47AAD}"/>
                </a:ext>
              </a:extLst>
            </p:cNvPr>
            <p:cNvSpPr txBox="1"/>
            <p:nvPr/>
          </p:nvSpPr>
          <p:spPr>
            <a:xfrm>
              <a:off x="2385722" y="1946044"/>
              <a:ext cx="2982086" cy="553998"/>
            </a:xfrm>
            <a:prstGeom prst="rect">
              <a:avLst/>
            </a:prstGeom>
            <a:noFill/>
          </p:spPr>
          <p:txBody>
            <a:bodyPr wrap="square" tIns="182880" bIns="0" rtlCol="0" anchor="b">
              <a:spAutoFit/>
            </a:bodyPr>
            <a:lstStyle/>
            <a:p>
              <a:r>
                <a:rPr lang="fr-FR" sz="2400" b="1" dirty="0" smtClean="0">
                  <a:solidFill>
                    <a:schemeClr val="accent1"/>
                  </a:solidFill>
                </a:rPr>
                <a:t>Présentation du collectif</a:t>
              </a:r>
              <a:endParaRPr lang="fr-FR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031D490B-EC99-4F1B-BDD6-5D787AD924DC}"/>
                </a:ext>
              </a:extLst>
            </p:cNvPr>
            <p:cNvSpPr txBox="1"/>
            <p:nvPr/>
          </p:nvSpPr>
          <p:spPr>
            <a:xfrm>
              <a:off x="2385722" y="2483871"/>
              <a:ext cx="2982086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Y’a du monde …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28788AF5-5782-4C91-8F0E-F1CFFFA261EB}"/>
              </a:ext>
            </a:extLst>
          </p:cNvPr>
          <p:cNvGrpSpPr/>
          <p:nvPr/>
        </p:nvGrpSpPr>
        <p:grpSpPr>
          <a:xfrm>
            <a:off x="2385722" y="3449044"/>
            <a:ext cx="3998310" cy="814826"/>
            <a:chOff x="2385722" y="1946044"/>
            <a:chExt cx="2982086" cy="814826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CC622461-4704-41D9-A52C-03B8AD9FE67F}"/>
                </a:ext>
              </a:extLst>
            </p:cNvPr>
            <p:cNvSpPr txBox="1"/>
            <p:nvPr/>
          </p:nvSpPr>
          <p:spPr>
            <a:xfrm>
              <a:off x="2385722" y="1946044"/>
              <a:ext cx="2982086" cy="553998"/>
            </a:xfrm>
            <a:prstGeom prst="rect">
              <a:avLst/>
            </a:prstGeom>
            <a:noFill/>
          </p:spPr>
          <p:txBody>
            <a:bodyPr wrap="square" tIns="182880" bIns="0" rtlCol="0" anchor="b">
              <a:spAutoFit/>
            </a:bodyPr>
            <a:lstStyle/>
            <a:p>
              <a:r>
                <a:rPr lang="fr-FR" sz="2400" b="1" dirty="0" smtClean="0">
                  <a:solidFill>
                    <a:schemeClr val="accent1"/>
                  </a:solidFill>
                </a:rPr>
                <a:t>Bref retour en arrière</a:t>
              </a:r>
              <a:endParaRPr lang="fr-FR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3F4DF03A-CD5E-4BAD-A8CE-640DF4266467}"/>
                </a:ext>
              </a:extLst>
            </p:cNvPr>
            <p:cNvSpPr txBox="1"/>
            <p:nvPr/>
          </p:nvSpPr>
          <p:spPr>
            <a:xfrm>
              <a:off x="2385722" y="2483871"/>
              <a:ext cx="2982086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Pour mieux comprendre aujourd’hui …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3B7E9918-E504-40BD-B1B3-E47597E98E0D}"/>
              </a:ext>
            </a:extLst>
          </p:cNvPr>
          <p:cNvGrpSpPr/>
          <p:nvPr/>
        </p:nvGrpSpPr>
        <p:grpSpPr>
          <a:xfrm>
            <a:off x="2385722" y="4952045"/>
            <a:ext cx="3494254" cy="814826"/>
            <a:chOff x="2385722" y="1946044"/>
            <a:chExt cx="2982086" cy="814826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4B4E1CB5-770B-4761-9F0D-AE9E9D7DAAE6}"/>
                </a:ext>
              </a:extLst>
            </p:cNvPr>
            <p:cNvSpPr txBox="1"/>
            <p:nvPr/>
          </p:nvSpPr>
          <p:spPr>
            <a:xfrm>
              <a:off x="2385722" y="1946044"/>
              <a:ext cx="2982086" cy="553998"/>
            </a:xfrm>
            <a:prstGeom prst="rect">
              <a:avLst/>
            </a:prstGeom>
            <a:noFill/>
          </p:spPr>
          <p:txBody>
            <a:bodyPr wrap="square" tIns="182880" bIns="0" rtlCol="0" anchor="b">
              <a:spAutoFit/>
            </a:bodyPr>
            <a:lstStyle/>
            <a:p>
              <a:r>
                <a:rPr lang="fr-FR" sz="2400" b="1" dirty="0" smtClean="0">
                  <a:solidFill>
                    <a:schemeClr val="accent1"/>
                  </a:solidFill>
                </a:rPr>
                <a:t>Point sur les recours</a:t>
              </a:r>
              <a:endParaRPr lang="fr-FR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FF583A1C-915E-465F-8FF0-92ACF48B5F57}"/>
                </a:ext>
              </a:extLst>
            </p:cNvPr>
            <p:cNvSpPr txBox="1"/>
            <p:nvPr/>
          </p:nvSpPr>
          <p:spPr>
            <a:xfrm>
              <a:off x="2385722" y="2483871"/>
              <a:ext cx="2982086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Ballade au Tribunal Administratif …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382F3BB7-7983-436E-A14E-6FF378813428}"/>
              </a:ext>
            </a:extLst>
          </p:cNvPr>
          <p:cNvGrpSpPr/>
          <p:nvPr/>
        </p:nvGrpSpPr>
        <p:grpSpPr>
          <a:xfrm>
            <a:off x="8032458" y="1946044"/>
            <a:ext cx="2982086" cy="814826"/>
            <a:chOff x="2385722" y="1946044"/>
            <a:chExt cx="2982086" cy="814826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BF66E086-42AB-4B5C-8F92-D1313B24C01C}"/>
                </a:ext>
              </a:extLst>
            </p:cNvPr>
            <p:cNvSpPr txBox="1"/>
            <p:nvPr/>
          </p:nvSpPr>
          <p:spPr>
            <a:xfrm>
              <a:off x="2385722" y="1946044"/>
              <a:ext cx="2982086" cy="553998"/>
            </a:xfrm>
            <a:prstGeom prst="rect">
              <a:avLst/>
            </a:prstGeom>
            <a:noFill/>
          </p:spPr>
          <p:txBody>
            <a:bodyPr wrap="square" tIns="182880" bIns="0" rtlCol="0" anchor="b">
              <a:spAutoFit/>
            </a:bodyPr>
            <a:lstStyle/>
            <a:p>
              <a:r>
                <a:rPr lang="fr-FR" sz="2400" b="1" dirty="0" smtClean="0">
                  <a:solidFill>
                    <a:schemeClr val="accent1"/>
                  </a:solidFill>
                </a:rPr>
                <a:t>Contre-projet chiffré</a:t>
              </a:r>
              <a:endParaRPr lang="fr-FR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xmlns="" id="{C771227A-93EF-4E4E-A1D1-681C6628266E}"/>
                </a:ext>
              </a:extLst>
            </p:cNvPr>
            <p:cNvSpPr txBox="1"/>
            <p:nvPr/>
          </p:nvSpPr>
          <p:spPr>
            <a:xfrm>
              <a:off x="2385722" y="2483871"/>
              <a:ext cx="2982086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Architectural &amp; technique 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8822284C-1B9F-4DB4-BC47-D5A77A25EA7D}"/>
              </a:ext>
            </a:extLst>
          </p:cNvPr>
          <p:cNvGrpSpPr/>
          <p:nvPr/>
        </p:nvGrpSpPr>
        <p:grpSpPr>
          <a:xfrm>
            <a:off x="8032458" y="3449044"/>
            <a:ext cx="3392134" cy="814826"/>
            <a:chOff x="2385722" y="1946044"/>
            <a:chExt cx="2982086" cy="814826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12C40FFA-3EF7-4EFD-B587-051D8788C633}"/>
                </a:ext>
              </a:extLst>
            </p:cNvPr>
            <p:cNvSpPr txBox="1"/>
            <p:nvPr/>
          </p:nvSpPr>
          <p:spPr>
            <a:xfrm>
              <a:off x="2385722" y="1946044"/>
              <a:ext cx="2982086" cy="553998"/>
            </a:xfrm>
            <a:prstGeom prst="rect">
              <a:avLst/>
            </a:prstGeom>
            <a:noFill/>
          </p:spPr>
          <p:txBody>
            <a:bodyPr wrap="square" tIns="182880" bIns="0" rtlCol="0" anchor="b">
              <a:spAutoFit/>
            </a:bodyPr>
            <a:lstStyle/>
            <a:p>
              <a:r>
                <a:rPr lang="fr-FR" sz="2400" b="1" dirty="0" smtClean="0">
                  <a:solidFill>
                    <a:schemeClr val="accent1"/>
                  </a:solidFill>
                </a:rPr>
                <a:t>Valorisation des risques</a:t>
              </a:r>
              <a:endParaRPr lang="fr-FR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711FBD85-B0B7-46C2-B3A8-3FE7D63EF4D1}"/>
                </a:ext>
              </a:extLst>
            </p:cNvPr>
            <p:cNvSpPr txBox="1"/>
            <p:nvPr/>
          </p:nvSpPr>
          <p:spPr>
            <a:xfrm>
              <a:off x="2385722" y="2483871"/>
              <a:ext cx="2982086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Statisticien quand tu me tiens …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02EC3756-CCD2-4259-9C94-56589B9C47E4}"/>
              </a:ext>
            </a:extLst>
          </p:cNvPr>
          <p:cNvGrpSpPr/>
          <p:nvPr/>
        </p:nvGrpSpPr>
        <p:grpSpPr>
          <a:xfrm>
            <a:off x="8032458" y="4952045"/>
            <a:ext cx="2982086" cy="814826"/>
            <a:chOff x="2385722" y="1946044"/>
            <a:chExt cx="2982086" cy="814826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E3EFBD3E-E2CF-446C-97E6-590353E4829B}"/>
                </a:ext>
              </a:extLst>
            </p:cNvPr>
            <p:cNvSpPr txBox="1"/>
            <p:nvPr/>
          </p:nvSpPr>
          <p:spPr>
            <a:xfrm>
              <a:off x="2385722" y="1946044"/>
              <a:ext cx="2982086" cy="553998"/>
            </a:xfrm>
            <a:prstGeom prst="rect">
              <a:avLst/>
            </a:prstGeom>
            <a:noFill/>
          </p:spPr>
          <p:txBody>
            <a:bodyPr wrap="square" tIns="182880" bIns="0" rtlCol="0" anchor="b">
              <a:spAutoFit/>
            </a:bodyPr>
            <a:lstStyle/>
            <a:p>
              <a:r>
                <a:rPr lang="fr-FR" sz="2400" b="1" dirty="0" smtClean="0">
                  <a:solidFill>
                    <a:schemeClr val="accent1"/>
                  </a:solidFill>
                </a:rPr>
                <a:t>Questions / Réponses</a:t>
              </a:r>
              <a:endParaRPr lang="fr-FR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E1B604D6-865A-48F4-99B7-0D0FFF34EFB0}"/>
                </a:ext>
              </a:extLst>
            </p:cNvPr>
            <p:cNvSpPr txBox="1"/>
            <p:nvPr/>
          </p:nvSpPr>
          <p:spPr>
            <a:xfrm>
              <a:off x="2385722" y="2483871"/>
              <a:ext cx="2982086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Echange cordial et constructif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xmlns="" id="{768D21FD-8234-4075-A6FF-CF521B2CC9F5}"/>
              </a:ext>
            </a:extLst>
          </p:cNvPr>
          <p:cNvGrpSpPr/>
          <p:nvPr/>
        </p:nvGrpSpPr>
        <p:grpSpPr>
          <a:xfrm>
            <a:off x="6565056" y="3339974"/>
            <a:ext cx="1467402" cy="1199551"/>
            <a:chOff x="1921112" y="114053"/>
            <a:chExt cx="8110307" cy="6629895"/>
          </a:xfrm>
        </p:grpSpPr>
        <p:sp>
          <p:nvSpPr>
            <p:cNvPr id="175" name="Figure">
              <a:extLst>
                <a:ext uri="{FF2B5EF4-FFF2-40B4-BE49-F238E27FC236}">
                  <a16:creationId xmlns:a16="http://schemas.microsoft.com/office/drawing/2014/main" xmlns="" id="{AC136F66-D48F-4ADC-96BD-67D5341821D6}"/>
                </a:ext>
              </a:extLst>
            </p:cNvPr>
            <p:cNvSpPr/>
            <p:nvPr/>
          </p:nvSpPr>
          <p:spPr>
            <a:xfrm>
              <a:off x="3867079" y="785076"/>
              <a:ext cx="4801950" cy="595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744" extrusionOk="0">
                  <a:moveTo>
                    <a:pt x="50" y="8912"/>
                  </a:moveTo>
                  <a:cubicBezTo>
                    <a:pt x="599" y="13351"/>
                    <a:pt x="9033" y="21184"/>
                    <a:pt x="14691" y="20725"/>
                  </a:cubicBezTo>
                  <a:cubicBezTo>
                    <a:pt x="20349" y="20265"/>
                    <a:pt x="21091" y="11684"/>
                    <a:pt x="20542" y="7246"/>
                  </a:cubicBezTo>
                  <a:cubicBezTo>
                    <a:pt x="19992" y="2808"/>
                    <a:pt x="14951" y="-416"/>
                    <a:pt x="9293" y="43"/>
                  </a:cubicBezTo>
                  <a:cubicBezTo>
                    <a:pt x="3636" y="503"/>
                    <a:pt x="-509" y="4474"/>
                    <a:pt x="50" y="891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76" name="Figure">
              <a:extLst>
                <a:ext uri="{FF2B5EF4-FFF2-40B4-BE49-F238E27FC236}">
                  <a16:creationId xmlns:a16="http://schemas.microsoft.com/office/drawing/2014/main" xmlns="" id="{D475A2A8-A684-4931-AA85-1FEE0BAFAC6D}"/>
                </a:ext>
              </a:extLst>
            </p:cNvPr>
            <p:cNvSpPr/>
            <p:nvPr/>
          </p:nvSpPr>
          <p:spPr>
            <a:xfrm>
              <a:off x="2927648" y="1746876"/>
              <a:ext cx="7103771" cy="4829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9" h="18693" extrusionOk="0">
                  <a:moveTo>
                    <a:pt x="245" y="15021"/>
                  </a:moveTo>
                  <a:cubicBezTo>
                    <a:pt x="1306" y="18233"/>
                    <a:pt x="6123" y="19289"/>
                    <a:pt x="10101" y="18380"/>
                  </a:cubicBezTo>
                  <a:cubicBezTo>
                    <a:pt x="14080" y="17471"/>
                    <a:pt x="20377" y="13324"/>
                    <a:pt x="19507" y="5836"/>
                  </a:cubicBezTo>
                  <a:cubicBezTo>
                    <a:pt x="19168" y="2918"/>
                    <a:pt x="16966" y="-2311"/>
                    <a:pt x="8751" y="1135"/>
                  </a:cubicBezTo>
                  <a:cubicBezTo>
                    <a:pt x="4192" y="3048"/>
                    <a:pt x="-1223" y="10588"/>
                    <a:pt x="245" y="15021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77" name="Figure">
              <a:extLst>
                <a:ext uri="{FF2B5EF4-FFF2-40B4-BE49-F238E27FC236}">
                  <a16:creationId xmlns:a16="http://schemas.microsoft.com/office/drawing/2014/main" xmlns="" id="{CDE6D832-B371-482B-954C-31A85668647A}"/>
                </a:ext>
              </a:extLst>
            </p:cNvPr>
            <p:cNvSpPr/>
            <p:nvPr/>
          </p:nvSpPr>
          <p:spPr>
            <a:xfrm>
              <a:off x="2368461" y="1388997"/>
              <a:ext cx="6998772" cy="481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6" extrusionOk="0">
                  <a:moveTo>
                    <a:pt x="0" y="7130"/>
                  </a:moveTo>
                  <a:cubicBezTo>
                    <a:pt x="0" y="12861"/>
                    <a:pt x="8015" y="19116"/>
                    <a:pt x="12433" y="19116"/>
                  </a:cubicBezTo>
                  <a:cubicBezTo>
                    <a:pt x="16851" y="19116"/>
                    <a:pt x="21600" y="12861"/>
                    <a:pt x="21600" y="7130"/>
                  </a:cubicBezTo>
                  <a:cubicBezTo>
                    <a:pt x="21600" y="1399"/>
                    <a:pt x="19736" y="-2484"/>
                    <a:pt x="13206" y="1861"/>
                  </a:cubicBezTo>
                  <a:cubicBezTo>
                    <a:pt x="9285" y="4482"/>
                    <a:pt x="0" y="1399"/>
                    <a:pt x="0" y="713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 algn="ctr" defTabSz="457200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3600" b="1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rPr>
                <a:t>05</a:t>
              </a: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78" name="Figure">
              <a:extLst>
                <a:ext uri="{FF2B5EF4-FFF2-40B4-BE49-F238E27FC236}">
                  <a16:creationId xmlns:a16="http://schemas.microsoft.com/office/drawing/2014/main" xmlns="" id="{D3633A12-5269-45FF-8E30-B117A0DBA23C}"/>
                </a:ext>
              </a:extLst>
            </p:cNvPr>
            <p:cNvSpPr/>
            <p:nvPr/>
          </p:nvSpPr>
          <p:spPr>
            <a:xfrm>
              <a:off x="6730112" y="114053"/>
              <a:ext cx="1313884" cy="11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9060" extrusionOk="0">
                  <a:moveTo>
                    <a:pt x="1251" y="17706"/>
                  </a:moveTo>
                  <a:cubicBezTo>
                    <a:pt x="3633" y="20258"/>
                    <a:pt x="13007" y="19180"/>
                    <a:pt x="16737" y="14651"/>
                  </a:cubicBezTo>
                  <a:cubicBezTo>
                    <a:pt x="20468" y="10087"/>
                    <a:pt x="17145" y="3797"/>
                    <a:pt x="14794" y="1210"/>
                  </a:cubicBezTo>
                  <a:cubicBezTo>
                    <a:pt x="12411" y="-1342"/>
                    <a:pt x="7458" y="275"/>
                    <a:pt x="3727" y="4804"/>
                  </a:cubicBezTo>
                  <a:cubicBezTo>
                    <a:pt x="-3" y="9368"/>
                    <a:pt x="-1132" y="15155"/>
                    <a:pt x="1251" y="1770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79" name="Figure">
              <a:extLst>
                <a:ext uri="{FF2B5EF4-FFF2-40B4-BE49-F238E27FC236}">
                  <a16:creationId xmlns:a16="http://schemas.microsoft.com/office/drawing/2014/main" xmlns="" id="{99945BAE-B69E-4296-A375-397B44CEB87C}"/>
                </a:ext>
              </a:extLst>
            </p:cNvPr>
            <p:cNvSpPr/>
            <p:nvPr/>
          </p:nvSpPr>
          <p:spPr>
            <a:xfrm>
              <a:off x="1921112" y="4207292"/>
              <a:ext cx="875650" cy="8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18770" extrusionOk="0">
                  <a:moveTo>
                    <a:pt x="18567" y="15982"/>
                  </a:moveTo>
                  <a:cubicBezTo>
                    <a:pt x="20371" y="12782"/>
                    <a:pt x="17299" y="3276"/>
                    <a:pt x="12326" y="688"/>
                  </a:cubicBezTo>
                  <a:cubicBezTo>
                    <a:pt x="7352" y="-1900"/>
                    <a:pt x="2379" y="3418"/>
                    <a:pt x="575" y="6665"/>
                  </a:cubicBezTo>
                  <a:cubicBezTo>
                    <a:pt x="-1229" y="9865"/>
                    <a:pt x="1355" y="14571"/>
                    <a:pt x="6329" y="17159"/>
                  </a:cubicBezTo>
                  <a:cubicBezTo>
                    <a:pt x="11253" y="19700"/>
                    <a:pt x="16763" y="19182"/>
                    <a:pt x="18567" y="159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80" name="Figure">
              <a:extLst>
                <a:ext uri="{FF2B5EF4-FFF2-40B4-BE49-F238E27FC236}">
                  <a16:creationId xmlns:a16="http://schemas.microsoft.com/office/drawing/2014/main" xmlns="" id="{4DB2E4A4-C050-4619-B3D0-08BE7FAEBF1B}"/>
                </a:ext>
              </a:extLst>
            </p:cNvPr>
            <p:cNvSpPr/>
            <p:nvPr/>
          </p:nvSpPr>
          <p:spPr>
            <a:xfrm>
              <a:off x="8765547" y="1031118"/>
              <a:ext cx="604493" cy="57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18783" extrusionOk="0">
                  <a:moveTo>
                    <a:pt x="402" y="2508"/>
                  </a:moveTo>
                  <a:cubicBezTo>
                    <a:pt x="-1232" y="5646"/>
                    <a:pt x="2321" y="15132"/>
                    <a:pt x="7365" y="17978"/>
                  </a:cubicBezTo>
                  <a:cubicBezTo>
                    <a:pt x="12410" y="20751"/>
                    <a:pt x="17100" y="15716"/>
                    <a:pt x="18734" y="12651"/>
                  </a:cubicBezTo>
                  <a:cubicBezTo>
                    <a:pt x="20368" y="9513"/>
                    <a:pt x="17597" y="4770"/>
                    <a:pt x="12481" y="1997"/>
                  </a:cubicBezTo>
                  <a:cubicBezTo>
                    <a:pt x="7436" y="-849"/>
                    <a:pt x="2036" y="-630"/>
                    <a:pt x="402" y="250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1E05EE1B-405D-423B-BFF4-C9741DD480F0}"/>
              </a:ext>
            </a:extLst>
          </p:cNvPr>
          <p:cNvGrpSpPr/>
          <p:nvPr/>
        </p:nvGrpSpPr>
        <p:grpSpPr>
          <a:xfrm>
            <a:off x="6565056" y="4839622"/>
            <a:ext cx="1467402" cy="1199551"/>
            <a:chOff x="1921112" y="114053"/>
            <a:chExt cx="8110307" cy="6629895"/>
          </a:xfrm>
        </p:grpSpPr>
        <p:sp>
          <p:nvSpPr>
            <p:cNvPr id="169" name="Figure">
              <a:extLst>
                <a:ext uri="{FF2B5EF4-FFF2-40B4-BE49-F238E27FC236}">
                  <a16:creationId xmlns:a16="http://schemas.microsoft.com/office/drawing/2014/main" xmlns="" id="{FC0F3616-FA3C-4D6C-9169-F4F4FCEE942E}"/>
                </a:ext>
              </a:extLst>
            </p:cNvPr>
            <p:cNvSpPr/>
            <p:nvPr/>
          </p:nvSpPr>
          <p:spPr>
            <a:xfrm>
              <a:off x="3867079" y="785076"/>
              <a:ext cx="4801950" cy="595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744" extrusionOk="0">
                  <a:moveTo>
                    <a:pt x="50" y="8912"/>
                  </a:moveTo>
                  <a:cubicBezTo>
                    <a:pt x="599" y="13351"/>
                    <a:pt x="9033" y="21184"/>
                    <a:pt x="14691" y="20725"/>
                  </a:cubicBezTo>
                  <a:cubicBezTo>
                    <a:pt x="20349" y="20265"/>
                    <a:pt x="21091" y="11684"/>
                    <a:pt x="20542" y="7246"/>
                  </a:cubicBezTo>
                  <a:cubicBezTo>
                    <a:pt x="19992" y="2808"/>
                    <a:pt x="14951" y="-416"/>
                    <a:pt x="9293" y="43"/>
                  </a:cubicBezTo>
                  <a:cubicBezTo>
                    <a:pt x="3636" y="503"/>
                    <a:pt x="-509" y="4474"/>
                    <a:pt x="50" y="891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70" name="Figure">
              <a:extLst>
                <a:ext uri="{FF2B5EF4-FFF2-40B4-BE49-F238E27FC236}">
                  <a16:creationId xmlns:a16="http://schemas.microsoft.com/office/drawing/2014/main" xmlns="" id="{FCF5128E-9A2A-421C-9E94-5AFF30BEB850}"/>
                </a:ext>
              </a:extLst>
            </p:cNvPr>
            <p:cNvSpPr/>
            <p:nvPr/>
          </p:nvSpPr>
          <p:spPr>
            <a:xfrm>
              <a:off x="2927648" y="1746876"/>
              <a:ext cx="7103771" cy="4829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9" h="18693" extrusionOk="0">
                  <a:moveTo>
                    <a:pt x="245" y="15021"/>
                  </a:moveTo>
                  <a:cubicBezTo>
                    <a:pt x="1306" y="18233"/>
                    <a:pt x="6123" y="19289"/>
                    <a:pt x="10101" y="18380"/>
                  </a:cubicBezTo>
                  <a:cubicBezTo>
                    <a:pt x="14080" y="17471"/>
                    <a:pt x="20377" y="13324"/>
                    <a:pt x="19507" y="5836"/>
                  </a:cubicBezTo>
                  <a:cubicBezTo>
                    <a:pt x="19168" y="2918"/>
                    <a:pt x="16966" y="-2311"/>
                    <a:pt x="8751" y="1135"/>
                  </a:cubicBezTo>
                  <a:cubicBezTo>
                    <a:pt x="4192" y="3048"/>
                    <a:pt x="-1223" y="10588"/>
                    <a:pt x="245" y="15021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71" name="Figure">
              <a:extLst>
                <a:ext uri="{FF2B5EF4-FFF2-40B4-BE49-F238E27FC236}">
                  <a16:creationId xmlns:a16="http://schemas.microsoft.com/office/drawing/2014/main" xmlns="" id="{6F0C14B5-BB24-4457-8E54-B936406B896C}"/>
                </a:ext>
              </a:extLst>
            </p:cNvPr>
            <p:cNvSpPr/>
            <p:nvPr/>
          </p:nvSpPr>
          <p:spPr>
            <a:xfrm>
              <a:off x="2368461" y="1388997"/>
              <a:ext cx="6998772" cy="481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6" extrusionOk="0">
                  <a:moveTo>
                    <a:pt x="0" y="7130"/>
                  </a:moveTo>
                  <a:cubicBezTo>
                    <a:pt x="0" y="12861"/>
                    <a:pt x="8015" y="19116"/>
                    <a:pt x="12433" y="19116"/>
                  </a:cubicBezTo>
                  <a:cubicBezTo>
                    <a:pt x="16851" y="19116"/>
                    <a:pt x="21600" y="12861"/>
                    <a:pt x="21600" y="7130"/>
                  </a:cubicBezTo>
                  <a:cubicBezTo>
                    <a:pt x="21600" y="1399"/>
                    <a:pt x="19736" y="-2484"/>
                    <a:pt x="13206" y="1861"/>
                  </a:cubicBezTo>
                  <a:cubicBezTo>
                    <a:pt x="9285" y="4482"/>
                    <a:pt x="0" y="1399"/>
                    <a:pt x="0" y="713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 algn="ctr" defTabSz="457200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3600" b="1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rPr>
                <a:t>06</a:t>
              </a: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72" name="Figure">
              <a:extLst>
                <a:ext uri="{FF2B5EF4-FFF2-40B4-BE49-F238E27FC236}">
                  <a16:creationId xmlns:a16="http://schemas.microsoft.com/office/drawing/2014/main" xmlns="" id="{FE837E1F-FDD9-4B72-BE00-FC283DB3B74C}"/>
                </a:ext>
              </a:extLst>
            </p:cNvPr>
            <p:cNvSpPr/>
            <p:nvPr/>
          </p:nvSpPr>
          <p:spPr>
            <a:xfrm>
              <a:off x="6730112" y="114053"/>
              <a:ext cx="1313884" cy="11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9060" extrusionOk="0">
                  <a:moveTo>
                    <a:pt x="1251" y="17706"/>
                  </a:moveTo>
                  <a:cubicBezTo>
                    <a:pt x="3633" y="20258"/>
                    <a:pt x="13007" y="19180"/>
                    <a:pt x="16737" y="14651"/>
                  </a:cubicBezTo>
                  <a:cubicBezTo>
                    <a:pt x="20468" y="10087"/>
                    <a:pt x="17145" y="3797"/>
                    <a:pt x="14794" y="1210"/>
                  </a:cubicBezTo>
                  <a:cubicBezTo>
                    <a:pt x="12411" y="-1342"/>
                    <a:pt x="7458" y="275"/>
                    <a:pt x="3727" y="4804"/>
                  </a:cubicBezTo>
                  <a:cubicBezTo>
                    <a:pt x="-3" y="9368"/>
                    <a:pt x="-1132" y="15155"/>
                    <a:pt x="1251" y="1770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73" name="Figure">
              <a:extLst>
                <a:ext uri="{FF2B5EF4-FFF2-40B4-BE49-F238E27FC236}">
                  <a16:creationId xmlns:a16="http://schemas.microsoft.com/office/drawing/2014/main" xmlns="" id="{0BF1ABAE-9795-4231-8BD0-A7054ED3261F}"/>
                </a:ext>
              </a:extLst>
            </p:cNvPr>
            <p:cNvSpPr/>
            <p:nvPr/>
          </p:nvSpPr>
          <p:spPr>
            <a:xfrm>
              <a:off x="1921112" y="4207292"/>
              <a:ext cx="875650" cy="8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18770" extrusionOk="0">
                  <a:moveTo>
                    <a:pt x="18567" y="15982"/>
                  </a:moveTo>
                  <a:cubicBezTo>
                    <a:pt x="20371" y="12782"/>
                    <a:pt x="17299" y="3276"/>
                    <a:pt x="12326" y="688"/>
                  </a:cubicBezTo>
                  <a:cubicBezTo>
                    <a:pt x="7352" y="-1900"/>
                    <a:pt x="2379" y="3418"/>
                    <a:pt x="575" y="6665"/>
                  </a:cubicBezTo>
                  <a:cubicBezTo>
                    <a:pt x="-1229" y="9865"/>
                    <a:pt x="1355" y="14571"/>
                    <a:pt x="6329" y="17159"/>
                  </a:cubicBezTo>
                  <a:cubicBezTo>
                    <a:pt x="11253" y="19700"/>
                    <a:pt x="16763" y="19182"/>
                    <a:pt x="18567" y="159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74" name="Figure">
              <a:extLst>
                <a:ext uri="{FF2B5EF4-FFF2-40B4-BE49-F238E27FC236}">
                  <a16:creationId xmlns:a16="http://schemas.microsoft.com/office/drawing/2014/main" xmlns="" id="{5CFF1A0D-990A-4C75-8652-00B91227C5BC}"/>
                </a:ext>
              </a:extLst>
            </p:cNvPr>
            <p:cNvSpPr/>
            <p:nvPr/>
          </p:nvSpPr>
          <p:spPr>
            <a:xfrm>
              <a:off x="8765547" y="1031118"/>
              <a:ext cx="604493" cy="57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18783" extrusionOk="0">
                  <a:moveTo>
                    <a:pt x="402" y="2508"/>
                  </a:moveTo>
                  <a:cubicBezTo>
                    <a:pt x="-1232" y="5646"/>
                    <a:pt x="2321" y="15132"/>
                    <a:pt x="7365" y="17978"/>
                  </a:cubicBezTo>
                  <a:cubicBezTo>
                    <a:pt x="12410" y="20751"/>
                    <a:pt x="17100" y="15716"/>
                    <a:pt x="18734" y="12651"/>
                  </a:cubicBezTo>
                  <a:cubicBezTo>
                    <a:pt x="20368" y="9513"/>
                    <a:pt x="17597" y="4770"/>
                    <a:pt x="12481" y="1997"/>
                  </a:cubicBezTo>
                  <a:cubicBezTo>
                    <a:pt x="7436" y="-849"/>
                    <a:pt x="2036" y="-630"/>
                    <a:pt x="402" y="250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98E3F84C-DB54-48F7-938A-52A662495B71}"/>
              </a:ext>
            </a:extLst>
          </p:cNvPr>
          <p:cNvGrpSpPr/>
          <p:nvPr/>
        </p:nvGrpSpPr>
        <p:grpSpPr>
          <a:xfrm>
            <a:off x="6565056" y="1840327"/>
            <a:ext cx="1467402" cy="1199551"/>
            <a:chOff x="1921112" y="114053"/>
            <a:chExt cx="8110307" cy="6629895"/>
          </a:xfrm>
        </p:grpSpPr>
        <p:sp>
          <p:nvSpPr>
            <p:cNvPr id="163" name="Figure">
              <a:extLst>
                <a:ext uri="{FF2B5EF4-FFF2-40B4-BE49-F238E27FC236}">
                  <a16:creationId xmlns:a16="http://schemas.microsoft.com/office/drawing/2014/main" xmlns="" id="{1B7564AA-8927-458F-BA1D-C425A1051560}"/>
                </a:ext>
              </a:extLst>
            </p:cNvPr>
            <p:cNvSpPr/>
            <p:nvPr/>
          </p:nvSpPr>
          <p:spPr>
            <a:xfrm>
              <a:off x="3867079" y="785076"/>
              <a:ext cx="4801950" cy="595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3" h="20744" extrusionOk="0">
                  <a:moveTo>
                    <a:pt x="50" y="8912"/>
                  </a:moveTo>
                  <a:cubicBezTo>
                    <a:pt x="599" y="13351"/>
                    <a:pt x="9033" y="21184"/>
                    <a:pt x="14691" y="20725"/>
                  </a:cubicBezTo>
                  <a:cubicBezTo>
                    <a:pt x="20349" y="20265"/>
                    <a:pt x="21091" y="11684"/>
                    <a:pt x="20542" y="7246"/>
                  </a:cubicBezTo>
                  <a:cubicBezTo>
                    <a:pt x="19992" y="2808"/>
                    <a:pt x="14951" y="-416"/>
                    <a:pt x="9293" y="43"/>
                  </a:cubicBezTo>
                  <a:cubicBezTo>
                    <a:pt x="3636" y="503"/>
                    <a:pt x="-509" y="4474"/>
                    <a:pt x="50" y="891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64" name="Figure">
              <a:extLst>
                <a:ext uri="{FF2B5EF4-FFF2-40B4-BE49-F238E27FC236}">
                  <a16:creationId xmlns:a16="http://schemas.microsoft.com/office/drawing/2014/main" xmlns="" id="{63C8AC06-4FB7-4EC2-9E68-C1F5929045E3}"/>
                </a:ext>
              </a:extLst>
            </p:cNvPr>
            <p:cNvSpPr/>
            <p:nvPr/>
          </p:nvSpPr>
          <p:spPr>
            <a:xfrm>
              <a:off x="2927648" y="1746876"/>
              <a:ext cx="7103771" cy="4829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9" h="18693" extrusionOk="0">
                  <a:moveTo>
                    <a:pt x="245" y="15021"/>
                  </a:moveTo>
                  <a:cubicBezTo>
                    <a:pt x="1306" y="18233"/>
                    <a:pt x="6123" y="19289"/>
                    <a:pt x="10101" y="18380"/>
                  </a:cubicBezTo>
                  <a:cubicBezTo>
                    <a:pt x="14080" y="17471"/>
                    <a:pt x="20377" y="13324"/>
                    <a:pt x="19507" y="5836"/>
                  </a:cubicBezTo>
                  <a:cubicBezTo>
                    <a:pt x="19168" y="2918"/>
                    <a:pt x="16966" y="-2311"/>
                    <a:pt x="8751" y="1135"/>
                  </a:cubicBezTo>
                  <a:cubicBezTo>
                    <a:pt x="4192" y="3048"/>
                    <a:pt x="-1223" y="10588"/>
                    <a:pt x="245" y="15021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65" name="Figure">
              <a:extLst>
                <a:ext uri="{FF2B5EF4-FFF2-40B4-BE49-F238E27FC236}">
                  <a16:creationId xmlns:a16="http://schemas.microsoft.com/office/drawing/2014/main" xmlns="" id="{8820B7A3-A498-4EB9-94A6-4359A8A8793A}"/>
                </a:ext>
              </a:extLst>
            </p:cNvPr>
            <p:cNvSpPr/>
            <p:nvPr/>
          </p:nvSpPr>
          <p:spPr>
            <a:xfrm>
              <a:off x="2368461" y="1388997"/>
              <a:ext cx="6998772" cy="481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6" extrusionOk="0">
                  <a:moveTo>
                    <a:pt x="0" y="7130"/>
                  </a:moveTo>
                  <a:cubicBezTo>
                    <a:pt x="0" y="12861"/>
                    <a:pt x="8015" y="19116"/>
                    <a:pt x="12433" y="19116"/>
                  </a:cubicBezTo>
                  <a:cubicBezTo>
                    <a:pt x="16851" y="19116"/>
                    <a:pt x="21600" y="12861"/>
                    <a:pt x="21600" y="7130"/>
                  </a:cubicBezTo>
                  <a:cubicBezTo>
                    <a:pt x="21600" y="1399"/>
                    <a:pt x="19736" y="-2484"/>
                    <a:pt x="13206" y="1861"/>
                  </a:cubicBezTo>
                  <a:cubicBezTo>
                    <a:pt x="9285" y="4482"/>
                    <a:pt x="0" y="1399"/>
                    <a:pt x="0" y="713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lvl="0" algn="ctr" defTabSz="457200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3600" b="1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rPr>
                <a:t>04</a:t>
              </a: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66" name="Figure">
              <a:extLst>
                <a:ext uri="{FF2B5EF4-FFF2-40B4-BE49-F238E27FC236}">
                  <a16:creationId xmlns:a16="http://schemas.microsoft.com/office/drawing/2014/main" xmlns="" id="{71CEA3BA-BBDC-4318-AD9E-3DF1F80A1AF0}"/>
                </a:ext>
              </a:extLst>
            </p:cNvPr>
            <p:cNvSpPr/>
            <p:nvPr/>
          </p:nvSpPr>
          <p:spPr>
            <a:xfrm>
              <a:off x="6730112" y="114053"/>
              <a:ext cx="1313884" cy="11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9060" extrusionOk="0">
                  <a:moveTo>
                    <a:pt x="1251" y="17706"/>
                  </a:moveTo>
                  <a:cubicBezTo>
                    <a:pt x="3633" y="20258"/>
                    <a:pt x="13007" y="19180"/>
                    <a:pt x="16737" y="14651"/>
                  </a:cubicBezTo>
                  <a:cubicBezTo>
                    <a:pt x="20468" y="10087"/>
                    <a:pt x="17145" y="3797"/>
                    <a:pt x="14794" y="1210"/>
                  </a:cubicBezTo>
                  <a:cubicBezTo>
                    <a:pt x="12411" y="-1342"/>
                    <a:pt x="7458" y="275"/>
                    <a:pt x="3727" y="4804"/>
                  </a:cubicBezTo>
                  <a:cubicBezTo>
                    <a:pt x="-3" y="9368"/>
                    <a:pt x="-1132" y="15155"/>
                    <a:pt x="1251" y="1770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67" name="Figure">
              <a:extLst>
                <a:ext uri="{FF2B5EF4-FFF2-40B4-BE49-F238E27FC236}">
                  <a16:creationId xmlns:a16="http://schemas.microsoft.com/office/drawing/2014/main" xmlns="" id="{BC2CAAEE-217F-4ECB-86BF-F0C8B7DC1C95}"/>
                </a:ext>
              </a:extLst>
            </p:cNvPr>
            <p:cNvSpPr/>
            <p:nvPr/>
          </p:nvSpPr>
          <p:spPr>
            <a:xfrm>
              <a:off x="1921112" y="4207292"/>
              <a:ext cx="875650" cy="8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18770" extrusionOk="0">
                  <a:moveTo>
                    <a:pt x="18567" y="15982"/>
                  </a:moveTo>
                  <a:cubicBezTo>
                    <a:pt x="20371" y="12782"/>
                    <a:pt x="17299" y="3276"/>
                    <a:pt x="12326" y="688"/>
                  </a:cubicBezTo>
                  <a:cubicBezTo>
                    <a:pt x="7352" y="-1900"/>
                    <a:pt x="2379" y="3418"/>
                    <a:pt x="575" y="6665"/>
                  </a:cubicBezTo>
                  <a:cubicBezTo>
                    <a:pt x="-1229" y="9865"/>
                    <a:pt x="1355" y="14571"/>
                    <a:pt x="6329" y="17159"/>
                  </a:cubicBezTo>
                  <a:cubicBezTo>
                    <a:pt x="11253" y="19700"/>
                    <a:pt x="16763" y="19182"/>
                    <a:pt x="18567" y="159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68" name="Figure">
              <a:extLst>
                <a:ext uri="{FF2B5EF4-FFF2-40B4-BE49-F238E27FC236}">
                  <a16:creationId xmlns:a16="http://schemas.microsoft.com/office/drawing/2014/main" xmlns="" id="{D9953651-D660-4223-86E0-522D13CA5D43}"/>
                </a:ext>
              </a:extLst>
            </p:cNvPr>
            <p:cNvSpPr/>
            <p:nvPr/>
          </p:nvSpPr>
          <p:spPr>
            <a:xfrm>
              <a:off x="8765547" y="1031118"/>
              <a:ext cx="604493" cy="57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18783" extrusionOk="0">
                  <a:moveTo>
                    <a:pt x="402" y="2508"/>
                  </a:moveTo>
                  <a:cubicBezTo>
                    <a:pt x="-1232" y="5646"/>
                    <a:pt x="2321" y="15132"/>
                    <a:pt x="7365" y="17978"/>
                  </a:cubicBezTo>
                  <a:cubicBezTo>
                    <a:pt x="12410" y="20751"/>
                    <a:pt x="17100" y="15716"/>
                    <a:pt x="18734" y="12651"/>
                  </a:cubicBezTo>
                  <a:cubicBezTo>
                    <a:pt x="20368" y="9513"/>
                    <a:pt x="17597" y="4770"/>
                    <a:pt x="12481" y="1997"/>
                  </a:cubicBezTo>
                  <a:cubicBezTo>
                    <a:pt x="7436" y="-849"/>
                    <a:pt x="2036" y="-630"/>
                    <a:pt x="402" y="250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pic>
        <p:nvPicPr>
          <p:cNvPr id="67" name="Graphic 54" descr="Chat">
            <a:extLst>
              <a:ext uri="{FF2B5EF4-FFF2-40B4-BE49-F238E27FC236}">
                <a16:creationId xmlns:a16="http://schemas.microsoft.com/office/drawing/2014/main" xmlns="" id="{C8507592-2DAB-4645-A391-56DF9674A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89714" y="5038241"/>
            <a:ext cx="720080" cy="69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716156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20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44750"/>
          <a:stretch/>
        </p:blipFill>
        <p:spPr>
          <a:xfrm>
            <a:off x="942045" y="260647"/>
            <a:ext cx="10307911" cy="609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7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804782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21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6" b="8670"/>
          <a:stretch/>
        </p:blipFill>
        <p:spPr>
          <a:xfrm>
            <a:off x="2683929" y="-11698"/>
            <a:ext cx="6824143" cy="636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4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572000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22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40551"/>
          <a:stretch/>
        </p:blipFill>
        <p:spPr>
          <a:xfrm>
            <a:off x="1138757" y="-1"/>
            <a:ext cx="9914486" cy="634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572000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23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b="10100"/>
          <a:stretch/>
        </p:blipFill>
        <p:spPr>
          <a:xfrm>
            <a:off x="3259993" y="15636"/>
            <a:ext cx="7028430" cy="63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572000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24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48951"/>
          <a:stretch/>
        </p:blipFill>
        <p:spPr>
          <a:xfrm>
            <a:off x="336174" y="0"/>
            <a:ext cx="11519652" cy="62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1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572000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25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13251"/>
          <a:stretch/>
        </p:blipFill>
        <p:spPr>
          <a:xfrm>
            <a:off x="2830757" y="3381"/>
            <a:ext cx="6530486" cy="62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3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5336533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26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73"/>
          <a:stretch/>
        </p:blipFill>
        <p:spPr>
          <a:xfrm>
            <a:off x="307975" y="0"/>
            <a:ext cx="11342460" cy="12687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7664" r="5056" b="34436"/>
          <a:stretch/>
        </p:blipFill>
        <p:spPr>
          <a:xfrm>
            <a:off x="0" y="1546426"/>
            <a:ext cx="12063582" cy="443820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84625" y="5733256"/>
            <a:ext cx="354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GER + EC : 182 577 000 €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682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572000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27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1" b="43493"/>
          <a:stretch/>
        </p:blipFill>
        <p:spPr>
          <a:xfrm>
            <a:off x="145174" y="15294"/>
            <a:ext cx="12186841" cy="436808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45" y="3790410"/>
            <a:ext cx="4833511" cy="25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8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804782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28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11150"/>
          <a:stretch/>
        </p:blipFill>
        <p:spPr>
          <a:xfrm>
            <a:off x="2984606" y="0"/>
            <a:ext cx="6390527" cy="62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1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716156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29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51488"/>
          <a:stretch/>
        </p:blipFill>
        <p:spPr>
          <a:xfrm>
            <a:off x="0" y="0"/>
            <a:ext cx="12219727" cy="62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du collectif</a:t>
            </a:r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Y’a du monde …</a:t>
            </a: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xmlns="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xmlns="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xmlns="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3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r="208"/>
          <a:stretch>
            <a:fillRect/>
          </a:stretch>
        </p:blipFill>
        <p:spPr/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8" y="166220"/>
            <a:ext cx="31051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59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804782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30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1" b="11672"/>
          <a:stretch/>
        </p:blipFill>
        <p:spPr>
          <a:xfrm>
            <a:off x="306006" y="1016"/>
            <a:ext cx="11579988" cy="635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4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716156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31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t="7663" r="16492" b="16401"/>
          <a:stretch/>
        </p:blipFill>
        <p:spPr>
          <a:xfrm>
            <a:off x="155575" y="-16634"/>
            <a:ext cx="10903438" cy="640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716156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32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13080" r="12800" b="56300"/>
          <a:stretch/>
        </p:blipFill>
        <p:spPr>
          <a:xfrm>
            <a:off x="-270845" y="0"/>
            <a:ext cx="12554235" cy="5949280"/>
          </a:xfrm>
          <a:prstGeom prst="rect">
            <a:avLst/>
          </a:prstGeom>
        </p:spPr>
      </p:pic>
      <p:sp>
        <p:nvSpPr>
          <p:cNvPr id="4" name="Cadre 3"/>
          <p:cNvSpPr/>
          <p:nvPr/>
        </p:nvSpPr>
        <p:spPr>
          <a:xfrm>
            <a:off x="2816867" y="2542592"/>
            <a:ext cx="1044484" cy="43204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Cadre 9"/>
          <p:cNvSpPr/>
          <p:nvPr/>
        </p:nvSpPr>
        <p:spPr>
          <a:xfrm>
            <a:off x="8932008" y="3212976"/>
            <a:ext cx="974878" cy="43204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Cadre 10"/>
          <p:cNvSpPr/>
          <p:nvPr/>
        </p:nvSpPr>
        <p:spPr>
          <a:xfrm>
            <a:off x="6982253" y="4725144"/>
            <a:ext cx="974878" cy="43204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Cadre 11"/>
          <p:cNvSpPr/>
          <p:nvPr/>
        </p:nvSpPr>
        <p:spPr>
          <a:xfrm>
            <a:off x="6026910" y="5348240"/>
            <a:ext cx="975982" cy="43204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7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804782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33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9" b="85645"/>
          <a:stretch/>
        </p:blipFill>
        <p:spPr>
          <a:xfrm>
            <a:off x="315585" y="1"/>
            <a:ext cx="11560830" cy="6493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35262" r="4438" b="24619"/>
          <a:stretch/>
        </p:blipFill>
        <p:spPr>
          <a:xfrm>
            <a:off x="884664" y="873652"/>
            <a:ext cx="10422673" cy="528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=""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=""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804782" cy="365125"/>
          </a:xfrm>
        </p:spPr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="" xmlns:a16="http://schemas.microsoft.com/office/drawing/2014/main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34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525563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649388"/>
            <a:ext cx="30480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1" b="42105"/>
          <a:stretch/>
        </p:blipFill>
        <p:spPr>
          <a:xfrm>
            <a:off x="555640" y="525563"/>
            <a:ext cx="11080720" cy="590780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9" b="85645"/>
          <a:stretch/>
        </p:blipFill>
        <p:spPr>
          <a:xfrm>
            <a:off x="315585" y="1"/>
            <a:ext cx="11560830" cy="6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5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Valorisation des risques</a:t>
            </a:r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Statisticien quand tu me tiens …</a:t>
            </a: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xmlns="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xmlns="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xmlns="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35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 b="4187"/>
          <a:stretch>
            <a:fillRect/>
          </a:stretch>
        </p:blipFill>
        <p:spPr/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8" y="166220"/>
            <a:ext cx="31051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41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Valorisation</a:t>
            </a:r>
            <a:r>
              <a:rPr lang="en-US" dirty="0" smtClean="0"/>
              <a:t> des </a:t>
            </a:r>
            <a:r>
              <a:rPr lang="en-US" dirty="0" err="1" smtClean="0"/>
              <a:t>risques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39416" y="1556792"/>
            <a:ext cx="10873208" cy="475252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La valorisation des risques : intégrer le coût engendré par des risques qui pourraient se produire sur la vie du contrat : </a:t>
            </a:r>
          </a:p>
          <a:p>
            <a:pPr lvl="1">
              <a:lnSpc>
                <a:spcPct val="100000"/>
              </a:lnSpc>
            </a:pPr>
            <a:r>
              <a:rPr lang="fr-FR" b="1" dirty="0" smtClean="0"/>
              <a:t>En phase d’études et de travaux de construction</a:t>
            </a:r>
            <a:endParaRPr lang="fr-FR" b="1" dirty="0"/>
          </a:p>
          <a:p>
            <a:pPr lvl="1">
              <a:lnSpc>
                <a:spcPct val="100000"/>
              </a:lnSpc>
            </a:pPr>
            <a:r>
              <a:rPr lang="fr-FR" b="1" dirty="0" smtClean="0"/>
              <a:t>En phase d’exploitation (entretien courant, quotidien)</a:t>
            </a:r>
          </a:p>
          <a:p>
            <a:pPr lvl="1">
              <a:lnSpc>
                <a:spcPct val="100000"/>
              </a:lnSpc>
            </a:pPr>
            <a:r>
              <a:rPr lang="fr-FR" b="1" dirty="0" smtClean="0"/>
              <a:t>En phase de maintenance (gros travaux)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Après l’évaluation des risques, le Marché de Partenariat devient plus avantageux que le Loi MOP</a:t>
            </a:r>
          </a:p>
          <a:p>
            <a:pPr>
              <a:lnSpc>
                <a:spcPct val="100000"/>
              </a:lnSpc>
            </a:pPr>
            <a:r>
              <a:rPr lang="fr-FR" b="1" dirty="0" smtClean="0">
                <a:sym typeface="Wingdings" panose="05000000000000000000" pitchFamily="2" charset="2"/>
              </a:rPr>
              <a:t> Importance de comprendre comment l’évaluation est faite</a:t>
            </a:r>
            <a:endParaRPr lang="fr-FR" b="1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97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Valorisation</a:t>
            </a:r>
            <a:r>
              <a:rPr lang="en-US" dirty="0" smtClean="0"/>
              <a:t> des </a:t>
            </a:r>
            <a:r>
              <a:rPr lang="en-US" dirty="0" err="1" smtClean="0"/>
              <a:t>risques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39416" y="1556792"/>
            <a:ext cx="10873208" cy="4752528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Document utilisé : Fichier Excel fourni par le ministère des finances au travers de FIN INFRA. 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Fichier Excel qui a été créé en 2008 par la société Marsh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Chaque risque est modélisé par des loi de probabilité pour déterminé un retard en délai et une hausse de coût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Aucune évolution sur les modélisations mathématiques depuis 2012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95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Valorisation</a:t>
            </a:r>
            <a:r>
              <a:rPr lang="en-US" dirty="0" smtClean="0"/>
              <a:t> des </a:t>
            </a:r>
            <a:r>
              <a:rPr lang="en-US" dirty="0" err="1" smtClean="0"/>
              <a:t>risques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39416" y="1556792"/>
            <a:ext cx="10873208" cy="6480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Des risques identifiés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914034"/>
              </p:ext>
            </p:extLst>
          </p:nvPr>
        </p:nvGraphicFramePr>
        <p:xfrm>
          <a:off x="911423" y="2276872"/>
          <a:ext cx="10441162" cy="4032447"/>
        </p:xfrm>
        <a:graphic>
          <a:graphicData uri="http://schemas.openxmlformats.org/drawingml/2006/table">
            <a:tbl>
              <a:tblPr/>
              <a:tblGrid>
                <a:gridCol w="1946242"/>
                <a:gridCol w="1294119"/>
                <a:gridCol w="7200801"/>
              </a:tblGrid>
              <a:tr h="44494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Phase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Risque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Exemple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4748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Conception, réalisation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Etude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Risques liés au terrain/site : géologique,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archélologique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météorologique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Modification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Modification de l'objet du projet : dimensionnement …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Maintien d'activité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Construction en site occupé avec maintien d'activité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7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Défaillance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Défaillance technique d'un constructeur, d'un financeur,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5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Exploitation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Interface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Risques de non qualité, de surcoût ou de non performance dus aux interfaces entre co-contractants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Evolutions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Demande d'évolution de l'objet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21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Performances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Défaut du partenaire ou de ses sous-traitants, incapacité à atteindre les performances visées, Grèves, ...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5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Maintenance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Interface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Risques de non qualité, de surcoût ou de non performance dus aux interfaces entre co-contractants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21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Performances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Défaut du partenaire ou de ses sous-traitants, Incapacité à atteindre les performances visées, Grèves, ...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8640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7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Valorisation</a:t>
            </a:r>
            <a:r>
              <a:rPr lang="en-US" dirty="0" smtClean="0"/>
              <a:t> des </a:t>
            </a:r>
            <a:r>
              <a:rPr lang="en-US" dirty="0" err="1" smtClean="0"/>
              <a:t>risques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07368" y="1556792"/>
            <a:ext cx="11305256" cy="47525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Des lois de probabilité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4864"/>
            <a:ext cx="120396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071" y="4233689"/>
            <a:ext cx="75342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9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FCD3355-B4A4-4E55-A950-CD8ADCDE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/>
              <a:t>Des </a:t>
            </a:r>
            <a:r>
              <a:rPr lang="fr-FR" dirty="0" smtClean="0">
                <a:solidFill>
                  <a:schemeClr val="accent2"/>
                </a:solidFill>
              </a:rPr>
              <a:t>Marseillais</a:t>
            </a:r>
            <a:r>
              <a:rPr lang="fr-FR" dirty="0" smtClean="0"/>
              <a:t> pour défendre nos écoles</a:t>
            </a:r>
            <a:endParaRPr lang="fr-FR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007DF6C6-0216-432A-B2F2-9D5487A44184}"/>
              </a:ext>
            </a:extLst>
          </p:cNvPr>
          <p:cNvGrpSpPr/>
          <p:nvPr/>
        </p:nvGrpSpPr>
        <p:grpSpPr>
          <a:xfrm>
            <a:off x="3876856" y="1615314"/>
            <a:ext cx="4438289" cy="4595745"/>
            <a:chOff x="4033975" y="1942343"/>
            <a:chExt cx="4122464" cy="42687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06FACEC-C924-4022-8132-C703A6CFB49D}"/>
                </a:ext>
              </a:extLst>
            </p:cNvPr>
            <p:cNvGrpSpPr/>
            <p:nvPr/>
          </p:nvGrpSpPr>
          <p:grpSpPr>
            <a:xfrm>
              <a:off x="5538629" y="5732127"/>
              <a:ext cx="1118377" cy="478932"/>
              <a:chOff x="5538629" y="5732127"/>
              <a:chExt cx="1118377" cy="478932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C95F169F-4A0D-4395-BF60-1A9D45307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629" y="5732127"/>
                <a:ext cx="1118377" cy="195748"/>
              </a:xfrm>
              <a:custGeom>
                <a:avLst/>
                <a:gdLst>
                  <a:gd name="T0" fmla="*/ 692 w 759"/>
                  <a:gd name="T1" fmla="*/ 133 h 133"/>
                  <a:gd name="T2" fmla="*/ 67 w 759"/>
                  <a:gd name="T3" fmla="*/ 133 h 133"/>
                  <a:gd name="T4" fmla="*/ 0 w 759"/>
                  <a:gd name="T5" fmla="*/ 67 h 133"/>
                  <a:gd name="T6" fmla="*/ 0 w 759"/>
                  <a:gd name="T7" fmla="*/ 67 h 133"/>
                  <a:gd name="T8" fmla="*/ 67 w 759"/>
                  <a:gd name="T9" fmla="*/ 0 h 133"/>
                  <a:gd name="T10" fmla="*/ 692 w 759"/>
                  <a:gd name="T11" fmla="*/ 0 h 133"/>
                  <a:gd name="T12" fmla="*/ 759 w 759"/>
                  <a:gd name="T13" fmla="*/ 67 h 133"/>
                  <a:gd name="T14" fmla="*/ 759 w 759"/>
                  <a:gd name="T15" fmla="*/ 67 h 133"/>
                  <a:gd name="T16" fmla="*/ 692 w 759"/>
                  <a:gd name="T17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9" h="133">
                    <a:moveTo>
                      <a:pt x="692" y="133"/>
                    </a:moveTo>
                    <a:cubicBezTo>
                      <a:pt x="67" y="133"/>
                      <a:pt x="67" y="133"/>
                      <a:pt x="67" y="133"/>
                    </a:cubicBezTo>
                    <a:cubicBezTo>
                      <a:pt x="30" y="133"/>
                      <a:pt x="0" y="104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7" y="0"/>
                    </a:cubicBezTo>
                    <a:cubicBezTo>
                      <a:pt x="692" y="0"/>
                      <a:pt x="692" y="0"/>
                      <a:pt x="692" y="0"/>
                    </a:cubicBezTo>
                    <a:cubicBezTo>
                      <a:pt x="729" y="0"/>
                      <a:pt x="759" y="30"/>
                      <a:pt x="759" y="67"/>
                    </a:cubicBezTo>
                    <a:cubicBezTo>
                      <a:pt x="759" y="67"/>
                      <a:pt x="759" y="67"/>
                      <a:pt x="759" y="67"/>
                    </a:cubicBezTo>
                    <a:cubicBezTo>
                      <a:pt x="759" y="104"/>
                      <a:pt x="729" y="133"/>
                      <a:pt x="692" y="13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2D95A972-75FB-4CDC-A6FC-DCB362368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629" y="6015311"/>
                <a:ext cx="1118377" cy="195748"/>
              </a:xfrm>
              <a:custGeom>
                <a:avLst/>
                <a:gdLst>
                  <a:gd name="T0" fmla="*/ 692 w 759"/>
                  <a:gd name="T1" fmla="*/ 133 h 133"/>
                  <a:gd name="T2" fmla="*/ 67 w 759"/>
                  <a:gd name="T3" fmla="*/ 133 h 133"/>
                  <a:gd name="T4" fmla="*/ 0 w 759"/>
                  <a:gd name="T5" fmla="*/ 67 h 133"/>
                  <a:gd name="T6" fmla="*/ 0 w 759"/>
                  <a:gd name="T7" fmla="*/ 67 h 133"/>
                  <a:gd name="T8" fmla="*/ 67 w 759"/>
                  <a:gd name="T9" fmla="*/ 0 h 133"/>
                  <a:gd name="T10" fmla="*/ 692 w 759"/>
                  <a:gd name="T11" fmla="*/ 0 h 133"/>
                  <a:gd name="T12" fmla="*/ 759 w 759"/>
                  <a:gd name="T13" fmla="*/ 67 h 133"/>
                  <a:gd name="T14" fmla="*/ 759 w 759"/>
                  <a:gd name="T15" fmla="*/ 67 h 133"/>
                  <a:gd name="T16" fmla="*/ 692 w 759"/>
                  <a:gd name="T17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9" h="133">
                    <a:moveTo>
                      <a:pt x="692" y="133"/>
                    </a:moveTo>
                    <a:cubicBezTo>
                      <a:pt x="67" y="133"/>
                      <a:pt x="67" y="133"/>
                      <a:pt x="67" y="133"/>
                    </a:cubicBezTo>
                    <a:cubicBezTo>
                      <a:pt x="30" y="133"/>
                      <a:pt x="0" y="104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7" y="0"/>
                    </a:cubicBezTo>
                    <a:cubicBezTo>
                      <a:pt x="692" y="0"/>
                      <a:pt x="692" y="0"/>
                      <a:pt x="692" y="0"/>
                    </a:cubicBezTo>
                    <a:cubicBezTo>
                      <a:pt x="729" y="0"/>
                      <a:pt x="759" y="30"/>
                      <a:pt x="759" y="67"/>
                    </a:cubicBezTo>
                    <a:cubicBezTo>
                      <a:pt x="759" y="67"/>
                      <a:pt x="759" y="67"/>
                      <a:pt x="759" y="67"/>
                    </a:cubicBezTo>
                    <a:cubicBezTo>
                      <a:pt x="759" y="104"/>
                      <a:pt x="729" y="133"/>
                      <a:pt x="692" y="13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0F53D81-3BA9-4A7F-A54F-CB31135CCA4A}"/>
                </a:ext>
              </a:extLst>
            </p:cNvPr>
            <p:cNvGrpSpPr/>
            <p:nvPr/>
          </p:nvGrpSpPr>
          <p:grpSpPr>
            <a:xfrm>
              <a:off x="4033975" y="1942343"/>
              <a:ext cx="4122464" cy="2161063"/>
              <a:chOff x="4033975" y="1891543"/>
              <a:chExt cx="4122464" cy="2161063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xmlns="" id="{13A30FB6-5D9C-426B-8261-E7182F88F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7478" y="3969087"/>
                <a:ext cx="538961" cy="57420"/>
              </a:xfrm>
              <a:custGeom>
                <a:avLst/>
                <a:gdLst>
                  <a:gd name="T0" fmla="*/ 347 w 366"/>
                  <a:gd name="T1" fmla="*/ 39 h 39"/>
                  <a:gd name="T2" fmla="*/ 19 w 366"/>
                  <a:gd name="T3" fmla="*/ 39 h 39"/>
                  <a:gd name="T4" fmla="*/ 0 w 366"/>
                  <a:gd name="T5" fmla="*/ 19 h 39"/>
                  <a:gd name="T6" fmla="*/ 0 w 366"/>
                  <a:gd name="T7" fmla="*/ 19 h 39"/>
                  <a:gd name="T8" fmla="*/ 19 w 366"/>
                  <a:gd name="T9" fmla="*/ 0 h 39"/>
                  <a:gd name="T10" fmla="*/ 347 w 366"/>
                  <a:gd name="T11" fmla="*/ 0 h 39"/>
                  <a:gd name="T12" fmla="*/ 366 w 366"/>
                  <a:gd name="T13" fmla="*/ 19 h 39"/>
                  <a:gd name="T14" fmla="*/ 366 w 366"/>
                  <a:gd name="T15" fmla="*/ 19 h 39"/>
                  <a:gd name="T16" fmla="*/ 347 w 366"/>
                  <a:gd name="T1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6" h="39">
                    <a:moveTo>
                      <a:pt x="347" y="39"/>
                    </a:moveTo>
                    <a:cubicBezTo>
                      <a:pt x="19" y="39"/>
                      <a:pt x="19" y="39"/>
                      <a:pt x="19" y="39"/>
                    </a:cubicBezTo>
                    <a:cubicBezTo>
                      <a:pt x="8" y="39"/>
                      <a:pt x="0" y="3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8" y="0"/>
                      <a:pt x="19" y="0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57" y="0"/>
                      <a:pt x="366" y="9"/>
                      <a:pt x="366" y="19"/>
                    </a:cubicBezTo>
                    <a:cubicBezTo>
                      <a:pt x="366" y="19"/>
                      <a:pt x="366" y="19"/>
                      <a:pt x="366" y="19"/>
                    </a:cubicBezTo>
                    <a:cubicBezTo>
                      <a:pt x="366" y="30"/>
                      <a:pt x="357" y="39"/>
                      <a:pt x="347" y="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xmlns="" id="{CBC1127A-7214-403A-9871-5B42FFD41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5951" y="2538818"/>
                <a:ext cx="420207" cy="387582"/>
              </a:xfrm>
              <a:custGeom>
                <a:avLst/>
                <a:gdLst>
                  <a:gd name="T0" fmla="*/ 276 w 285"/>
                  <a:gd name="T1" fmla="*/ 35 h 263"/>
                  <a:gd name="T2" fmla="*/ 34 w 285"/>
                  <a:gd name="T3" fmla="*/ 256 h 263"/>
                  <a:gd name="T4" fmla="*/ 7 w 285"/>
                  <a:gd name="T5" fmla="*/ 254 h 263"/>
                  <a:gd name="T6" fmla="*/ 7 w 285"/>
                  <a:gd name="T7" fmla="*/ 254 h 263"/>
                  <a:gd name="T8" fmla="*/ 8 w 285"/>
                  <a:gd name="T9" fmla="*/ 227 h 263"/>
                  <a:gd name="T10" fmla="*/ 250 w 285"/>
                  <a:gd name="T11" fmla="*/ 7 h 263"/>
                  <a:gd name="T12" fmla="*/ 278 w 285"/>
                  <a:gd name="T13" fmla="*/ 8 h 263"/>
                  <a:gd name="T14" fmla="*/ 278 w 285"/>
                  <a:gd name="T15" fmla="*/ 8 h 263"/>
                  <a:gd name="T16" fmla="*/ 276 w 285"/>
                  <a:gd name="T17" fmla="*/ 35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5" h="263">
                    <a:moveTo>
                      <a:pt x="276" y="35"/>
                    </a:moveTo>
                    <a:cubicBezTo>
                      <a:pt x="34" y="256"/>
                      <a:pt x="34" y="256"/>
                      <a:pt x="34" y="256"/>
                    </a:cubicBezTo>
                    <a:cubicBezTo>
                      <a:pt x="26" y="263"/>
                      <a:pt x="14" y="262"/>
                      <a:pt x="7" y="254"/>
                    </a:cubicBezTo>
                    <a:cubicBezTo>
                      <a:pt x="7" y="254"/>
                      <a:pt x="7" y="254"/>
                      <a:pt x="7" y="254"/>
                    </a:cubicBezTo>
                    <a:cubicBezTo>
                      <a:pt x="0" y="246"/>
                      <a:pt x="0" y="234"/>
                      <a:pt x="8" y="227"/>
                    </a:cubicBezTo>
                    <a:cubicBezTo>
                      <a:pt x="250" y="7"/>
                      <a:pt x="250" y="7"/>
                      <a:pt x="250" y="7"/>
                    </a:cubicBezTo>
                    <a:cubicBezTo>
                      <a:pt x="258" y="0"/>
                      <a:pt x="270" y="0"/>
                      <a:pt x="278" y="8"/>
                    </a:cubicBezTo>
                    <a:cubicBezTo>
                      <a:pt x="278" y="8"/>
                      <a:pt x="278" y="8"/>
                      <a:pt x="278" y="8"/>
                    </a:cubicBezTo>
                    <a:cubicBezTo>
                      <a:pt x="285" y="16"/>
                      <a:pt x="284" y="28"/>
                      <a:pt x="276" y="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xmlns="" id="{F888CF76-CD18-4BF8-9564-2D1C7FB7B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405" y="1891543"/>
                <a:ext cx="56115" cy="538961"/>
              </a:xfrm>
              <a:custGeom>
                <a:avLst/>
                <a:gdLst>
                  <a:gd name="T0" fmla="*/ 38 w 38"/>
                  <a:gd name="T1" fmla="*/ 19 h 366"/>
                  <a:gd name="T2" fmla="*/ 38 w 38"/>
                  <a:gd name="T3" fmla="*/ 347 h 366"/>
                  <a:gd name="T4" fmla="*/ 19 w 38"/>
                  <a:gd name="T5" fmla="*/ 366 h 366"/>
                  <a:gd name="T6" fmla="*/ 19 w 38"/>
                  <a:gd name="T7" fmla="*/ 366 h 366"/>
                  <a:gd name="T8" fmla="*/ 0 w 38"/>
                  <a:gd name="T9" fmla="*/ 347 h 366"/>
                  <a:gd name="T10" fmla="*/ 0 w 38"/>
                  <a:gd name="T11" fmla="*/ 19 h 366"/>
                  <a:gd name="T12" fmla="*/ 19 w 38"/>
                  <a:gd name="T13" fmla="*/ 0 h 366"/>
                  <a:gd name="T14" fmla="*/ 19 w 38"/>
                  <a:gd name="T15" fmla="*/ 0 h 366"/>
                  <a:gd name="T16" fmla="*/ 38 w 38"/>
                  <a:gd name="T17" fmla="*/ 19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366">
                    <a:moveTo>
                      <a:pt x="38" y="19"/>
                    </a:moveTo>
                    <a:cubicBezTo>
                      <a:pt x="38" y="347"/>
                      <a:pt x="38" y="347"/>
                      <a:pt x="38" y="347"/>
                    </a:cubicBezTo>
                    <a:cubicBezTo>
                      <a:pt x="38" y="357"/>
                      <a:pt x="29" y="366"/>
                      <a:pt x="19" y="366"/>
                    </a:cubicBezTo>
                    <a:cubicBezTo>
                      <a:pt x="19" y="366"/>
                      <a:pt x="19" y="366"/>
                      <a:pt x="19" y="366"/>
                    </a:cubicBezTo>
                    <a:cubicBezTo>
                      <a:pt x="8" y="366"/>
                      <a:pt x="0" y="357"/>
                      <a:pt x="0" y="34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8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9" y="0"/>
                      <a:pt x="38" y="9"/>
                      <a:pt x="38" y="1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xmlns="" id="{DCCF1B4B-524E-4259-ACF8-D9FA2A2AA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3975" y="3996491"/>
                <a:ext cx="538961" cy="56115"/>
              </a:xfrm>
              <a:custGeom>
                <a:avLst/>
                <a:gdLst>
                  <a:gd name="T0" fmla="*/ 20 w 366"/>
                  <a:gd name="T1" fmla="*/ 38 h 38"/>
                  <a:gd name="T2" fmla="*/ 347 w 366"/>
                  <a:gd name="T3" fmla="*/ 38 h 38"/>
                  <a:gd name="T4" fmla="*/ 366 w 366"/>
                  <a:gd name="T5" fmla="*/ 19 h 38"/>
                  <a:gd name="T6" fmla="*/ 366 w 366"/>
                  <a:gd name="T7" fmla="*/ 19 h 38"/>
                  <a:gd name="T8" fmla="*/ 347 w 366"/>
                  <a:gd name="T9" fmla="*/ 0 h 38"/>
                  <a:gd name="T10" fmla="*/ 20 w 366"/>
                  <a:gd name="T11" fmla="*/ 0 h 38"/>
                  <a:gd name="T12" fmla="*/ 0 w 366"/>
                  <a:gd name="T13" fmla="*/ 19 h 38"/>
                  <a:gd name="T14" fmla="*/ 0 w 366"/>
                  <a:gd name="T15" fmla="*/ 19 h 38"/>
                  <a:gd name="T16" fmla="*/ 20 w 366"/>
                  <a:gd name="T1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6" h="38">
                    <a:moveTo>
                      <a:pt x="20" y="38"/>
                    </a:moveTo>
                    <a:cubicBezTo>
                      <a:pt x="347" y="38"/>
                      <a:pt x="347" y="38"/>
                      <a:pt x="347" y="38"/>
                    </a:cubicBezTo>
                    <a:cubicBezTo>
                      <a:pt x="358" y="38"/>
                      <a:pt x="366" y="29"/>
                      <a:pt x="366" y="19"/>
                    </a:cubicBezTo>
                    <a:cubicBezTo>
                      <a:pt x="366" y="19"/>
                      <a:pt x="366" y="19"/>
                      <a:pt x="366" y="19"/>
                    </a:cubicBezTo>
                    <a:cubicBezTo>
                      <a:pt x="366" y="8"/>
                      <a:pt x="358" y="0"/>
                      <a:pt x="347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9"/>
                      <a:pt x="9" y="38"/>
                      <a:pt x="20" y="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xmlns="" id="{3AD5E1DA-9D97-4597-B533-6ED5A9E22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5561" y="2564918"/>
                <a:ext cx="420207" cy="387582"/>
              </a:xfrm>
              <a:custGeom>
                <a:avLst/>
                <a:gdLst>
                  <a:gd name="T0" fmla="*/ 8 w 285"/>
                  <a:gd name="T1" fmla="*/ 36 h 263"/>
                  <a:gd name="T2" fmla="*/ 250 w 285"/>
                  <a:gd name="T3" fmla="*/ 256 h 263"/>
                  <a:gd name="T4" fmla="*/ 277 w 285"/>
                  <a:gd name="T5" fmla="*/ 255 h 263"/>
                  <a:gd name="T6" fmla="*/ 277 w 285"/>
                  <a:gd name="T7" fmla="*/ 255 h 263"/>
                  <a:gd name="T8" fmla="*/ 276 w 285"/>
                  <a:gd name="T9" fmla="*/ 227 h 263"/>
                  <a:gd name="T10" fmla="*/ 34 w 285"/>
                  <a:gd name="T11" fmla="*/ 7 h 263"/>
                  <a:gd name="T12" fmla="*/ 7 w 285"/>
                  <a:gd name="T13" fmla="*/ 9 h 263"/>
                  <a:gd name="T14" fmla="*/ 7 w 285"/>
                  <a:gd name="T15" fmla="*/ 9 h 263"/>
                  <a:gd name="T16" fmla="*/ 8 w 285"/>
                  <a:gd name="T17" fmla="*/ 3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5" h="263">
                    <a:moveTo>
                      <a:pt x="8" y="36"/>
                    </a:moveTo>
                    <a:cubicBezTo>
                      <a:pt x="250" y="256"/>
                      <a:pt x="250" y="256"/>
                      <a:pt x="250" y="256"/>
                    </a:cubicBezTo>
                    <a:cubicBezTo>
                      <a:pt x="258" y="263"/>
                      <a:pt x="270" y="262"/>
                      <a:pt x="277" y="255"/>
                    </a:cubicBezTo>
                    <a:cubicBezTo>
                      <a:pt x="277" y="255"/>
                      <a:pt x="277" y="255"/>
                      <a:pt x="277" y="255"/>
                    </a:cubicBezTo>
                    <a:cubicBezTo>
                      <a:pt x="285" y="247"/>
                      <a:pt x="284" y="235"/>
                      <a:pt x="276" y="22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26" y="0"/>
                      <a:pt x="14" y="1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0" y="16"/>
                      <a:pt x="0" y="29"/>
                      <a:pt x="8" y="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5C0D6F32-DE3F-471A-B6C4-60F0C465D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674" y="2683671"/>
              <a:ext cx="1145781" cy="965692"/>
            </a:xfrm>
            <a:custGeom>
              <a:avLst/>
              <a:gdLst>
                <a:gd name="T0" fmla="*/ 778 w 778"/>
                <a:gd name="T1" fmla="*/ 0 h 655"/>
                <a:gd name="T2" fmla="*/ 778 w 778"/>
                <a:gd name="T3" fmla="*/ 655 h 655"/>
                <a:gd name="T4" fmla="*/ 0 w 778"/>
                <a:gd name="T5" fmla="*/ 655 h 655"/>
                <a:gd name="T6" fmla="*/ 0 w 778"/>
                <a:gd name="T7" fmla="*/ 654 h 655"/>
                <a:gd name="T8" fmla="*/ 50 w 778"/>
                <a:gd name="T9" fmla="*/ 491 h 655"/>
                <a:gd name="T10" fmla="*/ 778 w 778"/>
                <a:gd name="T11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8" h="655">
                  <a:moveTo>
                    <a:pt x="778" y="0"/>
                  </a:moveTo>
                  <a:cubicBezTo>
                    <a:pt x="778" y="655"/>
                    <a:pt x="778" y="655"/>
                    <a:pt x="778" y="655"/>
                  </a:cubicBezTo>
                  <a:cubicBezTo>
                    <a:pt x="0" y="655"/>
                    <a:pt x="0" y="655"/>
                    <a:pt x="0" y="655"/>
                  </a:cubicBezTo>
                  <a:cubicBezTo>
                    <a:pt x="0" y="654"/>
                    <a:pt x="0" y="654"/>
                    <a:pt x="0" y="654"/>
                  </a:cubicBezTo>
                  <a:cubicBezTo>
                    <a:pt x="9" y="598"/>
                    <a:pt x="26" y="543"/>
                    <a:pt x="50" y="491"/>
                  </a:cubicBezTo>
                  <a:cubicBezTo>
                    <a:pt x="173" y="215"/>
                    <a:pt x="477" y="5"/>
                    <a:pt x="7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89362A96-8EAA-4171-B21B-3CEB71D39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438" y="3689819"/>
              <a:ext cx="1181016" cy="942203"/>
            </a:xfrm>
            <a:custGeom>
              <a:avLst/>
              <a:gdLst>
                <a:gd name="T0" fmla="*/ 802 w 802"/>
                <a:gd name="T1" fmla="*/ 0 h 639"/>
                <a:gd name="T2" fmla="*/ 802 w 802"/>
                <a:gd name="T3" fmla="*/ 639 h 639"/>
                <a:gd name="T4" fmla="*/ 229 w 802"/>
                <a:gd name="T5" fmla="*/ 639 h 639"/>
                <a:gd name="T6" fmla="*/ 128 w 802"/>
                <a:gd name="T7" fmla="*/ 475 h 639"/>
                <a:gd name="T8" fmla="*/ 20 w 802"/>
                <a:gd name="T9" fmla="*/ 0 h 639"/>
                <a:gd name="T10" fmla="*/ 802 w 802"/>
                <a:gd name="T11" fmla="*/ 0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639">
                  <a:moveTo>
                    <a:pt x="802" y="0"/>
                  </a:moveTo>
                  <a:cubicBezTo>
                    <a:pt x="802" y="639"/>
                    <a:pt x="802" y="639"/>
                    <a:pt x="802" y="639"/>
                  </a:cubicBezTo>
                  <a:cubicBezTo>
                    <a:pt x="229" y="639"/>
                    <a:pt x="229" y="639"/>
                    <a:pt x="229" y="639"/>
                  </a:cubicBezTo>
                  <a:cubicBezTo>
                    <a:pt x="194" y="586"/>
                    <a:pt x="160" y="532"/>
                    <a:pt x="128" y="475"/>
                  </a:cubicBezTo>
                  <a:cubicBezTo>
                    <a:pt x="54" y="338"/>
                    <a:pt x="0" y="184"/>
                    <a:pt x="20" y="0"/>
                  </a:cubicBezTo>
                  <a:lnTo>
                    <a:pt x="8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4D1EFFB0-CE69-4F91-9AE5-DBB7BF0D5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519" y="2683671"/>
              <a:ext cx="1132731" cy="965692"/>
            </a:xfrm>
            <a:custGeom>
              <a:avLst/>
              <a:gdLst>
                <a:gd name="T0" fmla="*/ 769 w 769"/>
                <a:gd name="T1" fmla="*/ 655 h 655"/>
                <a:gd name="T2" fmla="*/ 0 w 769"/>
                <a:gd name="T3" fmla="*/ 655 h 655"/>
                <a:gd name="T4" fmla="*/ 0 w 769"/>
                <a:gd name="T5" fmla="*/ 0 h 655"/>
                <a:gd name="T6" fmla="*/ 722 w 769"/>
                <a:gd name="T7" fmla="*/ 491 h 655"/>
                <a:gd name="T8" fmla="*/ 769 w 769"/>
                <a:gd name="T9" fmla="*/ 654 h 655"/>
                <a:gd name="T10" fmla="*/ 769 w 769"/>
                <a:gd name="T11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655">
                  <a:moveTo>
                    <a:pt x="769" y="655"/>
                  </a:moveTo>
                  <a:cubicBezTo>
                    <a:pt x="0" y="655"/>
                    <a:pt x="0" y="655"/>
                    <a:pt x="0" y="65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7" y="7"/>
                    <a:pt x="602" y="201"/>
                    <a:pt x="722" y="491"/>
                  </a:cubicBezTo>
                  <a:cubicBezTo>
                    <a:pt x="743" y="542"/>
                    <a:pt x="759" y="597"/>
                    <a:pt x="769" y="654"/>
                  </a:cubicBezTo>
                  <a:cubicBezTo>
                    <a:pt x="769" y="654"/>
                    <a:pt x="769" y="654"/>
                    <a:pt x="769" y="6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8F9D2D1B-49E9-4E6D-9686-6478CB8A4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836" y="4672476"/>
              <a:ext cx="815619" cy="964388"/>
            </a:xfrm>
            <a:custGeom>
              <a:avLst/>
              <a:gdLst>
                <a:gd name="T0" fmla="*/ 554 w 554"/>
                <a:gd name="T1" fmla="*/ 0 h 654"/>
                <a:gd name="T2" fmla="*/ 554 w 554"/>
                <a:gd name="T3" fmla="*/ 654 h 654"/>
                <a:gd name="T4" fmla="*/ 330 w 554"/>
                <a:gd name="T5" fmla="*/ 654 h 654"/>
                <a:gd name="T6" fmla="*/ 236 w 554"/>
                <a:gd name="T7" fmla="*/ 615 h 654"/>
                <a:gd name="T8" fmla="*/ 197 w 554"/>
                <a:gd name="T9" fmla="*/ 520 h 654"/>
                <a:gd name="T10" fmla="*/ 196 w 554"/>
                <a:gd name="T11" fmla="*/ 490 h 654"/>
                <a:gd name="T12" fmla="*/ 0 w 554"/>
                <a:gd name="T13" fmla="*/ 0 h 654"/>
                <a:gd name="T14" fmla="*/ 554 w 554"/>
                <a:gd name="T15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54">
                  <a:moveTo>
                    <a:pt x="554" y="0"/>
                  </a:moveTo>
                  <a:cubicBezTo>
                    <a:pt x="554" y="654"/>
                    <a:pt x="554" y="654"/>
                    <a:pt x="554" y="654"/>
                  </a:cubicBezTo>
                  <a:cubicBezTo>
                    <a:pt x="330" y="654"/>
                    <a:pt x="330" y="654"/>
                    <a:pt x="330" y="654"/>
                  </a:cubicBezTo>
                  <a:cubicBezTo>
                    <a:pt x="293" y="654"/>
                    <a:pt x="260" y="639"/>
                    <a:pt x="236" y="615"/>
                  </a:cubicBezTo>
                  <a:cubicBezTo>
                    <a:pt x="211" y="590"/>
                    <a:pt x="197" y="557"/>
                    <a:pt x="197" y="520"/>
                  </a:cubicBezTo>
                  <a:cubicBezTo>
                    <a:pt x="197" y="510"/>
                    <a:pt x="196" y="500"/>
                    <a:pt x="196" y="490"/>
                  </a:cubicBezTo>
                  <a:cubicBezTo>
                    <a:pt x="187" y="291"/>
                    <a:pt x="96" y="146"/>
                    <a:pt x="0" y="0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FB8F1F83-CCB3-49CF-9996-FA47FA200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519" y="3689819"/>
              <a:ext cx="1181016" cy="942203"/>
            </a:xfrm>
            <a:custGeom>
              <a:avLst/>
              <a:gdLst>
                <a:gd name="T0" fmla="*/ 681 w 802"/>
                <a:gd name="T1" fmla="*/ 475 h 639"/>
                <a:gd name="T2" fmla="*/ 576 w 802"/>
                <a:gd name="T3" fmla="*/ 639 h 639"/>
                <a:gd name="T4" fmla="*/ 0 w 802"/>
                <a:gd name="T5" fmla="*/ 639 h 639"/>
                <a:gd name="T6" fmla="*/ 0 w 802"/>
                <a:gd name="T7" fmla="*/ 0 h 639"/>
                <a:gd name="T8" fmla="*/ 774 w 802"/>
                <a:gd name="T9" fmla="*/ 0 h 639"/>
                <a:gd name="T10" fmla="*/ 681 w 802"/>
                <a:gd name="T11" fmla="*/ 475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2" h="639">
                  <a:moveTo>
                    <a:pt x="681" y="475"/>
                  </a:moveTo>
                  <a:cubicBezTo>
                    <a:pt x="649" y="532"/>
                    <a:pt x="612" y="585"/>
                    <a:pt x="576" y="639"/>
                  </a:cubicBezTo>
                  <a:cubicBezTo>
                    <a:pt x="0" y="639"/>
                    <a:pt x="0" y="639"/>
                    <a:pt x="0" y="6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74" y="0"/>
                    <a:pt x="774" y="0"/>
                    <a:pt x="774" y="0"/>
                  </a:cubicBezTo>
                  <a:cubicBezTo>
                    <a:pt x="802" y="203"/>
                    <a:pt x="753" y="347"/>
                    <a:pt x="681" y="4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8BBE6196-3702-48B2-912D-480CE1AF9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519" y="4672476"/>
              <a:ext cx="819534" cy="964388"/>
            </a:xfrm>
            <a:custGeom>
              <a:avLst/>
              <a:gdLst>
                <a:gd name="T0" fmla="*/ 556 w 556"/>
                <a:gd name="T1" fmla="*/ 0 h 654"/>
                <a:gd name="T2" fmla="*/ 371 w 556"/>
                <a:gd name="T3" fmla="*/ 490 h 654"/>
                <a:gd name="T4" fmla="*/ 371 w 556"/>
                <a:gd name="T5" fmla="*/ 503 h 654"/>
                <a:gd name="T6" fmla="*/ 371 w 556"/>
                <a:gd name="T7" fmla="*/ 520 h 654"/>
                <a:gd name="T8" fmla="*/ 237 w 556"/>
                <a:gd name="T9" fmla="*/ 654 h 654"/>
                <a:gd name="T10" fmla="*/ 0 w 556"/>
                <a:gd name="T11" fmla="*/ 654 h 654"/>
                <a:gd name="T12" fmla="*/ 0 w 556"/>
                <a:gd name="T13" fmla="*/ 0 h 654"/>
                <a:gd name="T14" fmla="*/ 556 w 556"/>
                <a:gd name="T15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6" h="654">
                  <a:moveTo>
                    <a:pt x="556" y="0"/>
                  </a:moveTo>
                  <a:cubicBezTo>
                    <a:pt x="462" y="138"/>
                    <a:pt x="375" y="281"/>
                    <a:pt x="371" y="490"/>
                  </a:cubicBezTo>
                  <a:cubicBezTo>
                    <a:pt x="371" y="494"/>
                    <a:pt x="371" y="498"/>
                    <a:pt x="371" y="503"/>
                  </a:cubicBezTo>
                  <a:cubicBezTo>
                    <a:pt x="371" y="520"/>
                    <a:pt x="371" y="520"/>
                    <a:pt x="371" y="520"/>
                  </a:cubicBezTo>
                  <a:cubicBezTo>
                    <a:pt x="371" y="594"/>
                    <a:pt x="311" y="654"/>
                    <a:pt x="237" y="654"/>
                  </a:cubicBezTo>
                  <a:cubicBezTo>
                    <a:pt x="0" y="654"/>
                    <a:pt x="0" y="654"/>
                    <a:pt x="0" y="65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0662A981-B4A6-4778-B69A-0EBBE464769C}"/>
              </a:ext>
            </a:extLst>
          </p:cNvPr>
          <p:cNvGrpSpPr/>
          <p:nvPr/>
        </p:nvGrpSpPr>
        <p:grpSpPr>
          <a:xfrm>
            <a:off x="47328" y="2443656"/>
            <a:ext cx="3960439" cy="1008112"/>
            <a:chOff x="240064" y="2420888"/>
            <a:chExt cx="3364101" cy="1008112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34B1AB04-930A-4460-BA6B-DC5CCDB78AA1}"/>
                </a:ext>
              </a:extLst>
            </p:cNvPr>
            <p:cNvSpPr/>
            <p:nvPr/>
          </p:nvSpPr>
          <p:spPr>
            <a:xfrm>
              <a:off x="1881267" y="2420888"/>
              <a:ext cx="1722898" cy="461665"/>
            </a:xfrm>
            <a:prstGeom prst="rect">
              <a:avLst/>
            </a:prstGeom>
          </p:spPr>
          <p:txBody>
            <a:bodyPr wrap="none" anchor="b">
              <a:spAutoFit/>
            </a:bodyPr>
            <a:lstStyle/>
            <a:p>
              <a:pPr algn="r"/>
              <a:r>
                <a:rPr lang="fr-FR" sz="2400" b="1" cap="all" dirty="0">
                  <a:solidFill>
                    <a:schemeClr val="tx2"/>
                  </a:solidFill>
                </a:rPr>
                <a:t>l</a:t>
              </a:r>
              <a:r>
                <a:rPr lang="fr-FR" sz="2400" b="1" cap="all" dirty="0" smtClean="0">
                  <a:solidFill>
                    <a:schemeClr val="tx2"/>
                  </a:solidFill>
                </a:rPr>
                <a:t>es Citoyens</a:t>
              </a:r>
              <a:endParaRPr lang="fr-FR" sz="2400" b="1" cap="all" dirty="0">
                <a:solidFill>
                  <a:schemeClr val="tx2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9E61EAB5-46EB-498E-879B-99C88EE93910}"/>
                </a:ext>
              </a:extLst>
            </p:cNvPr>
            <p:cNvSpPr/>
            <p:nvPr/>
          </p:nvSpPr>
          <p:spPr>
            <a:xfrm>
              <a:off x="240064" y="2849354"/>
              <a:ext cx="3364101" cy="579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900"/>
                </a:lnSpc>
              </a:pPr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Christian </a:t>
              </a:r>
              <a:r>
                <a:rPr lang="fr-FR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Bruschi</a:t>
              </a:r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, Alain </a:t>
              </a:r>
              <a:r>
                <a:rPr lang="fr-FR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Beitone</a:t>
              </a:r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, Gérard Perrier pour ne citer qu’eux …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64DC4D83-1592-4A21-8A4E-0095D566EF19}"/>
              </a:ext>
            </a:extLst>
          </p:cNvPr>
          <p:cNvGrpSpPr/>
          <p:nvPr/>
        </p:nvGrpSpPr>
        <p:grpSpPr>
          <a:xfrm>
            <a:off x="191345" y="3514209"/>
            <a:ext cx="3612230" cy="1251768"/>
            <a:chOff x="240064" y="2420888"/>
            <a:chExt cx="3364101" cy="1251768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7512FE2F-6188-4974-BFA8-09BF7E1561F1}"/>
                </a:ext>
              </a:extLst>
            </p:cNvPr>
            <p:cNvSpPr/>
            <p:nvPr/>
          </p:nvSpPr>
          <p:spPr>
            <a:xfrm>
              <a:off x="355327" y="2420888"/>
              <a:ext cx="3248838" cy="461665"/>
            </a:xfrm>
            <a:prstGeom prst="rect">
              <a:avLst/>
            </a:prstGeom>
          </p:spPr>
          <p:txBody>
            <a:bodyPr wrap="none" anchor="b">
              <a:spAutoFit/>
            </a:bodyPr>
            <a:lstStyle/>
            <a:p>
              <a:pPr algn="r"/>
              <a:r>
                <a:rPr lang="fr-FR" sz="2400" b="1" cap="all" dirty="0" smtClean="0">
                  <a:solidFill>
                    <a:schemeClr val="tx2"/>
                  </a:solidFill>
                </a:rPr>
                <a:t>Personnel &amp; </a:t>
              </a:r>
              <a:r>
                <a:rPr lang="fr-FR" sz="2400" b="1" cap="all" dirty="0" err="1" smtClean="0">
                  <a:solidFill>
                    <a:schemeClr val="tx2"/>
                  </a:solidFill>
                </a:rPr>
                <a:t>UsagerS</a:t>
              </a:r>
              <a:endParaRPr lang="fr-FR" sz="2400" b="1" cap="all" dirty="0">
                <a:solidFill>
                  <a:schemeClr val="tx2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930E3427-1478-4D55-9BC9-553A50CEC674}"/>
                </a:ext>
              </a:extLst>
            </p:cNvPr>
            <p:cNvSpPr/>
            <p:nvPr/>
          </p:nvSpPr>
          <p:spPr>
            <a:xfrm>
              <a:off x="240064" y="2849354"/>
              <a:ext cx="3364101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900"/>
                </a:lnSpc>
              </a:pPr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FSU, </a:t>
              </a: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MPE13,SNUIPP</a:t>
              </a:r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, </a:t>
              </a: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/>
              </a:r>
              <a:b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</a:b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SUD </a:t>
              </a:r>
              <a:r>
                <a:rPr lang="en-US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Solidaires</a:t>
              </a: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, CGT</a:t>
              </a:r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, SNUTER, UNSA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1D6D97B-E0CB-410C-BBC5-ED9A4D9DFAB2}"/>
              </a:ext>
            </a:extLst>
          </p:cNvPr>
          <p:cNvGrpSpPr/>
          <p:nvPr/>
        </p:nvGrpSpPr>
        <p:grpSpPr>
          <a:xfrm>
            <a:off x="20781" y="4584762"/>
            <a:ext cx="4058995" cy="764455"/>
            <a:chOff x="-196225" y="2420888"/>
            <a:chExt cx="3800390" cy="76445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8314C2FE-A01D-4398-846A-3ADCBECF80C3}"/>
                </a:ext>
              </a:extLst>
            </p:cNvPr>
            <p:cNvSpPr/>
            <p:nvPr/>
          </p:nvSpPr>
          <p:spPr>
            <a:xfrm>
              <a:off x="-196225" y="2420888"/>
              <a:ext cx="3800390" cy="461665"/>
            </a:xfrm>
            <a:prstGeom prst="rect">
              <a:avLst/>
            </a:prstGeom>
          </p:spPr>
          <p:txBody>
            <a:bodyPr wrap="none" anchor="b">
              <a:spAutoFit/>
            </a:bodyPr>
            <a:lstStyle/>
            <a:p>
              <a:pPr algn="r"/>
              <a:r>
                <a:rPr lang="fr-FR" sz="2400" b="1" cap="all" dirty="0" smtClean="0">
                  <a:solidFill>
                    <a:schemeClr val="tx2"/>
                  </a:solidFill>
                </a:rPr>
                <a:t>Les entreprises de travaux</a:t>
              </a:r>
              <a:endParaRPr lang="fr-FR" sz="2400" b="1" cap="all" dirty="0">
                <a:solidFill>
                  <a:schemeClr val="tx2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8E6312F6-1885-4738-A6EE-1F594DB43BE3}"/>
                </a:ext>
              </a:extLst>
            </p:cNvPr>
            <p:cNvSpPr/>
            <p:nvPr/>
          </p:nvSpPr>
          <p:spPr>
            <a:xfrm>
              <a:off x="240064" y="2849354"/>
              <a:ext cx="3364101" cy="335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900"/>
                </a:lnSpc>
              </a:pP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SNSO, CAPEB13 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27C93780-1CDC-46D5-96B8-FB99A977665D}"/>
              </a:ext>
            </a:extLst>
          </p:cNvPr>
          <p:cNvGrpSpPr/>
          <p:nvPr/>
        </p:nvGrpSpPr>
        <p:grpSpPr>
          <a:xfrm>
            <a:off x="8112224" y="2443656"/>
            <a:ext cx="3863686" cy="764455"/>
            <a:chOff x="240064" y="2420888"/>
            <a:chExt cx="3605911" cy="76445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A5409D7C-1A47-4F9B-9189-D1B911139A94}"/>
                </a:ext>
              </a:extLst>
            </p:cNvPr>
            <p:cNvSpPr/>
            <p:nvPr/>
          </p:nvSpPr>
          <p:spPr>
            <a:xfrm>
              <a:off x="240064" y="2420888"/>
              <a:ext cx="3605911" cy="461665"/>
            </a:xfrm>
            <a:prstGeom prst="rect">
              <a:avLst/>
            </a:prstGeom>
          </p:spPr>
          <p:txBody>
            <a:bodyPr wrap="none" anchor="b">
              <a:spAutoFit/>
            </a:bodyPr>
            <a:lstStyle/>
            <a:p>
              <a:r>
                <a:rPr lang="fr-FR" sz="2400" b="1" cap="all" dirty="0" smtClean="0">
                  <a:solidFill>
                    <a:schemeClr val="tx2"/>
                  </a:solidFill>
                </a:rPr>
                <a:t>Les collectifs de citoyens</a:t>
              </a:r>
              <a:endParaRPr lang="fr-FR" sz="2400" b="1" cap="all" dirty="0">
                <a:solidFill>
                  <a:schemeClr val="tx2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789C10C9-0DE3-44AF-BFB1-BC128CCF3B06}"/>
                </a:ext>
              </a:extLst>
            </p:cNvPr>
            <p:cNvSpPr/>
            <p:nvPr/>
          </p:nvSpPr>
          <p:spPr>
            <a:xfrm>
              <a:off x="240064" y="2849354"/>
              <a:ext cx="3364101" cy="335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900"/>
                </a:lnSpc>
              </a:pP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VSP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E704A08C-A906-4C23-B31B-2D34F49099E2}"/>
              </a:ext>
            </a:extLst>
          </p:cNvPr>
          <p:cNvGrpSpPr/>
          <p:nvPr/>
        </p:nvGrpSpPr>
        <p:grpSpPr>
          <a:xfrm>
            <a:off x="8388426" y="3514209"/>
            <a:ext cx="3364101" cy="764455"/>
            <a:chOff x="240064" y="2420888"/>
            <a:chExt cx="3364101" cy="76445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CCA6FA90-2CCD-4609-A7BB-5609965617FC}"/>
                </a:ext>
              </a:extLst>
            </p:cNvPr>
            <p:cNvSpPr/>
            <p:nvPr/>
          </p:nvSpPr>
          <p:spPr>
            <a:xfrm>
              <a:off x="240064" y="2420888"/>
              <a:ext cx="3256854" cy="461665"/>
            </a:xfrm>
            <a:prstGeom prst="rect">
              <a:avLst/>
            </a:prstGeom>
          </p:spPr>
          <p:txBody>
            <a:bodyPr wrap="none" anchor="b">
              <a:spAutoFit/>
            </a:bodyPr>
            <a:lstStyle/>
            <a:p>
              <a:r>
                <a:rPr lang="fr-FR" sz="2400" b="1" cap="all" dirty="0" smtClean="0">
                  <a:solidFill>
                    <a:schemeClr val="tx2"/>
                  </a:solidFill>
                </a:rPr>
                <a:t>Les bureaux d’études</a:t>
              </a:r>
              <a:endParaRPr lang="fr-FR" sz="2400" b="1" cap="all" dirty="0">
                <a:solidFill>
                  <a:schemeClr val="tx2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7AEC1C2C-8108-4D7A-9984-32BD3102D0BD}"/>
                </a:ext>
              </a:extLst>
            </p:cNvPr>
            <p:cNvSpPr/>
            <p:nvPr/>
          </p:nvSpPr>
          <p:spPr>
            <a:xfrm>
              <a:off x="240064" y="2849354"/>
              <a:ext cx="3364101" cy="335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900"/>
                </a:lnSpc>
              </a:pP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CINOV, SNSO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9760F9AE-19F8-460E-8AEE-B23F9323C26D}"/>
              </a:ext>
            </a:extLst>
          </p:cNvPr>
          <p:cNvGrpSpPr/>
          <p:nvPr/>
        </p:nvGrpSpPr>
        <p:grpSpPr>
          <a:xfrm>
            <a:off x="8112224" y="4584762"/>
            <a:ext cx="3640303" cy="764455"/>
            <a:chOff x="240064" y="2420888"/>
            <a:chExt cx="3364101" cy="76445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3739B2C1-60BF-4F75-895E-41B619D3CF0E}"/>
                </a:ext>
              </a:extLst>
            </p:cNvPr>
            <p:cNvSpPr/>
            <p:nvPr/>
          </p:nvSpPr>
          <p:spPr>
            <a:xfrm>
              <a:off x="240064" y="2420888"/>
              <a:ext cx="2201564" cy="461665"/>
            </a:xfrm>
            <a:prstGeom prst="rect">
              <a:avLst/>
            </a:prstGeom>
          </p:spPr>
          <p:txBody>
            <a:bodyPr wrap="none" anchor="b">
              <a:spAutoFit/>
            </a:bodyPr>
            <a:lstStyle/>
            <a:p>
              <a:r>
                <a:rPr lang="fr-FR" sz="2400" b="1" cap="all" dirty="0" smtClean="0">
                  <a:solidFill>
                    <a:schemeClr val="tx2"/>
                  </a:solidFill>
                </a:rPr>
                <a:t>Les architectes</a:t>
              </a:r>
              <a:endParaRPr lang="fr-FR" sz="2400" b="1" cap="all" dirty="0">
                <a:solidFill>
                  <a:schemeClr val="tx2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647BBDB1-904D-45AB-ADA6-16EA03E5775E}"/>
                </a:ext>
              </a:extLst>
            </p:cNvPr>
            <p:cNvSpPr/>
            <p:nvPr/>
          </p:nvSpPr>
          <p:spPr>
            <a:xfrm>
              <a:off x="240064" y="2849354"/>
              <a:ext cx="3364101" cy="335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900"/>
                </a:lnSpc>
              </a:pP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SA13, MAV PACA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95" name="Date Placeholder 94">
            <a:extLst>
              <a:ext uri="{FF2B5EF4-FFF2-40B4-BE49-F238E27FC236}">
                <a16:creationId xmlns:a16="http://schemas.microsoft.com/office/drawing/2014/main" xmlns="" id="{6F8605E1-2955-46CD-A4D6-957DCC4B0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96" name="Footer Placeholder 95">
            <a:extLst>
              <a:ext uri="{FF2B5EF4-FFF2-40B4-BE49-F238E27FC236}">
                <a16:creationId xmlns:a16="http://schemas.microsoft.com/office/drawing/2014/main" xmlns="" id="{879E19CB-0105-4D24-B0B7-D05BDBD2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Conférence de presse - Collectif Marseille Contre les PPP</a:t>
            </a:r>
          </a:p>
        </p:txBody>
      </p:sp>
      <p:sp>
        <p:nvSpPr>
          <p:cNvPr id="97" name="Slide Number Placeholder 96">
            <a:extLst>
              <a:ext uri="{FF2B5EF4-FFF2-40B4-BE49-F238E27FC236}">
                <a16:creationId xmlns:a16="http://schemas.microsoft.com/office/drawing/2014/main" xmlns="" id="{5BB8937B-97B0-4E0F-A456-C77ED82C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4</a:t>
            </a:fld>
            <a:endParaRPr lang="en-US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8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Valorisation</a:t>
            </a:r>
            <a:r>
              <a:rPr lang="en-US" dirty="0" smtClean="0"/>
              <a:t> des </a:t>
            </a:r>
            <a:r>
              <a:rPr lang="en-US" dirty="0" err="1" smtClean="0"/>
              <a:t>risques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07368" y="1556792"/>
            <a:ext cx="11305256" cy="115212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Les mêmes lois </a:t>
            </a:r>
            <a:r>
              <a:rPr lang="fr-FR" b="1" dirty="0"/>
              <a:t>de probabilité </a:t>
            </a:r>
            <a:r>
              <a:rPr lang="fr-FR" b="1" dirty="0" smtClean="0"/>
              <a:t>pour les mêmes risques, peu importe la nature des travaux et bâtiments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407368" y="2708920"/>
            <a:ext cx="11305256" cy="3672408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77500" lnSpcReduction="20000"/>
          </a:bodyPr>
          <a:lstStyle>
            <a:lvl1pPr marL="569913" indent="-5699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Blip>
                <a:blip r:embed="rId3"/>
              </a:buBlip>
              <a:tabLst>
                <a:tab pos="914400" algn="l"/>
              </a:tabLst>
              <a:defRPr sz="3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3"/>
              </a:buBlip>
              <a:tabLst>
                <a:tab pos="914400" algn="l"/>
              </a:tabLst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3"/>
              </a:buBlip>
              <a:tabLst>
                <a:tab pos="914400" algn="l"/>
              </a:tabLst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3"/>
              </a:buBlip>
              <a:tabLst>
                <a:tab pos="914400" algn="l"/>
              </a:tabLst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3"/>
              </a:buBlip>
              <a:tabLst>
                <a:tab pos="914400" algn="l"/>
              </a:tabLst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dirty="0" smtClean="0"/>
              <a:t>Bâtiment multifonctionnel  : </a:t>
            </a:r>
            <a:br>
              <a:rPr lang="fr-FR" dirty="0" smtClean="0"/>
            </a:br>
            <a:r>
              <a:rPr lang="fr-FR" dirty="0" smtClean="0"/>
              <a:t>	palais des congrès,…. </a:t>
            </a:r>
            <a:br>
              <a:rPr lang="fr-FR" dirty="0" smtClean="0"/>
            </a:br>
            <a:r>
              <a:rPr lang="fr-FR" dirty="0" smtClean="0"/>
              <a:t>Bureaux </a:t>
            </a:r>
            <a:br>
              <a:rPr lang="fr-FR" dirty="0" smtClean="0"/>
            </a:br>
            <a:r>
              <a:rPr lang="fr-FR" dirty="0" smtClean="0"/>
              <a:t>Casernes </a:t>
            </a:r>
            <a:br>
              <a:rPr lang="fr-FR" dirty="0" smtClean="0"/>
            </a:br>
            <a:r>
              <a:rPr lang="fr-FR" dirty="0" smtClean="0"/>
              <a:t>Centre d’archives </a:t>
            </a:r>
            <a:br>
              <a:rPr lang="fr-FR" dirty="0" smtClean="0"/>
            </a:br>
            <a:r>
              <a:rPr lang="fr-FR" dirty="0" smtClean="0"/>
              <a:t>Equipements de </a:t>
            </a:r>
            <a:r>
              <a:rPr lang="fr-FR" dirty="0" err="1" smtClean="0"/>
              <a:t>process</a:t>
            </a:r>
            <a:r>
              <a:rPr lang="fr-FR" dirty="0" smtClean="0"/>
              <a:t> :</a:t>
            </a:r>
            <a:br>
              <a:rPr lang="fr-FR" dirty="0" smtClean="0"/>
            </a:br>
            <a:r>
              <a:rPr lang="fr-FR" dirty="0" smtClean="0"/>
              <a:t>	Cuisine, blanchisserie,… </a:t>
            </a:r>
            <a:br>
              <a:rPr lang="fr-FR" dirty="0" smtClean="0"/>
            </a:br>
            <a:r>
              <a:rPr lang="fr-FR" dirty="0" smtClean="0"/>
              <a:t>Equipements sportifs </a:t>
            </a:r>
            <a:br>
              <a:rPr lang="fr-FR" dirty="0" smtClean="0"/>
            </a:br>
            <a:r>
              <a:rPr lang="fr-FR" dirty="0" smtClean="0"/>
              <a:t>Equipements culturels : </a:t>
            </a:r>
            <a:br>
              <a:rPr lang="fr-FR" dirty="0" smtClean="0"/>
            </a:br>
            <a:r>
              <a:rPr lang="fr-FR" dirty="0" smtClean="0"/>
              <a:t>	théâtre, concerts, musées,… </a:t>
            </a:r>
            <a:br>
              <a:rPr lang="fr-FR" dirty="0" smtClean="0"/>
            </a:br>
            <a:r>
              <a:rPr lang="fr-FR" dirty="0" smtClean="0"/>
              <a:t>Etablissements médico-sociaux : </a:t>
            </a:r>
            <a:br>
              <a:rPr lang="fr-FR" dirty="0" smtClean="0"/>
            </a:br>
            <a:r>
              <a:rPr lang="fr-FR" dirty="0" smtClean="0"/>
              <a:t>	crèches, EHPAD, … </a:t>
            </a:r>
            <a:br>
              <a:rPr lang="fr-FR" dirty="0" smtClean="0"/>
            </a:br>
            <a:r>
              <a:rPr lang="fr-FR" b="1" dirty="0" smtClean="0"/>
              <a:t>Etablissement scolaire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Etablissement universitaire Hébergement </a:t>
            </a:r>
            <a:br>
              <a:rPr lang="fr-FR" dirty="0" smtClean="0"/>
            </a:br>
            <a:r>
              <a:rPr lang="fr-FR" dirty="0" smtClean="0"/>
              <a:t>Hôpitaux</a:t>
            </a:r>
            <a:br>
              <a:rPr lang="fr-FR" dirty="0" smtClean="0"/>
            </a:br>
            <a:r>
              <a:rPr lang="fr-FR" dirty="0" smtClean="0"/>
              <a:t>Laboratoire – Centre de recherche Palais de justice – Tribunal </a:t>
            </a:r>
            <a:br>
              <a:rPr lang="fr-FR" dirty="0" smtClean="0"/>
            </a:br>
            <a:r>
              <a:rPr lang="fr-FR" dirty="0" smtClean="0"/>
              <a:t>Prisons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71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Valorisation</a:t>
            </a:r>
            <a:r>
              <a:rPr lang="en-US" dirty="0" smtClean="0"/>
              <a:t> des </a:t>
            </a:r>
            <a:r>
              <a:rPr lang="en-US" dirty="0" err="1" smtClean="0"/>
              <a:t>risques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39416" y="1556792"/>
            <a:ext cx="10873208" cy="475252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Origine floue du calibrage des lois de probabilité</a:t>
            </a:r>
          </a:p>
          <a:p>
            <a:pPr lvl="2">
              <a:lnSpc>
                <a:spcPct val="100000"/>
              </a:lnSpc>
            </a:pPr>
            <a:r>
              <a:rPr lang="fr-FR" b="1" dirty="0" smtClean="0"/>
              <a:t>En 2008 : base </a:t>
            </a:r>
            <a:r>
              <a:rPr lang="fr-FR" b="1" dirty="0"/>
              <a:t>« sinistres » de la société Marsh </a:t>
            </a:r>
            <a:r>
              <a:rPr lang="fr-FR" b="1" dirty="0" smtClean="0"/>
              <a:t>+  Exploitation </a:t>
            </a:r>
            <a:r>
              <a:rPr lang="fr-FR" b="1" dirty="0"/>
              <a:t>des données issues d’un web </a:t>
            </a:r>
            <a:r>
              <a:rPr lang="fr-FR" b="1" dirty="0" err="1"/>
              <a:t>survey</a:t>
            </a:r>
            <a:r>
              <a:rPr lang="fr-FR" b="1" dirty="0"/>
              <a:t> comportant un questionnaire conçu spécialement à l’attention d’une soixantaine de contributeurs spécialisés répartis à travers le monde. </a:t>
            </a:r>
            <a:r>
              <a:rPr lang="fr-FR" b="1" dirty="0" smtClean="0"/>
              <a:t>(SIC!) </a:t>
            </a:r>
            <a:r>
              <a:rPr lang="fr-FR" b="1" dirty="0" smtClean="0">
                <a:sym typeface="Wingdings" panose="05000000000000000000" pitchFamily="2" charset="2"/>
              </a:rPr>
              <a:t> donc des situations </a:t>
            </a:r>
            <a:r>
              <a:rPr lang="fr-FR" b="1" dirty="0" err="1" smtClean="0">
                <a:sym typeface="Wingdings" panose="05000000000000000000" pitchFamily="2" charset="2"/>
              </a:rPr>
              <a:t>antérieurers</a:t>
            </a:r>
            <a:r>
              <a:rPr lang="fr-FR" b="1" dirty="0" smtClean="0">
                <a:sym typeface="Wingdings" panose="05000000000000000000" pitchFamily="2" charset="2"/>
              </a:rPr>
              <a:t> à 2008 datant des années 2000 au moins pour établir des coûts sur la phase d’exploitation d’un bâtiment</a:t>
            </a:r>
          </a:p>
          <a:p>
            <a:pPr lvl="2">
              <a:lnSpc>
                <a:spcPct val="100000"/>
              </a:lnSpc>
            </a:pPr>
            <a:r>
              <a:rPr lang="fr-FR" b="1" dirty="0" smtClean="0">
                <a:sym typeface="Wingdings" panose="05000000000000000000" pitchFamily="2" charset="2"/>
              </a:rPr>
              <a:t>Méthode non reconnue par la norme du coût global des bâtiments</a:t>
            </a:r>
            <a:endParaRPr lang="fr-FR" b="1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4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Valorisation</a:t>
            </a:r>
            <a:r>
              <a:rPr lang="en-US" dirty="0" smtClean="0"/>
              <a:t> des </a:t>
            </a:r>
            <a:r>
              <a:rPr lang="en-US" dirty="0" err="1" smtClean="0"/>
              <a:t>risques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39416" y="1556792"/>
            <a:ext cx="10873208" cy="47525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Avertissement de FIN INFRA sur l’usage du document</a:t>
            </a:r>
          </a:p>
          <a:p>
            <a:pPr lvl="1">
              <a:lnSpc>
                <a:spcPct val="100000"/>
              </a:lnSpc>
            </a:pPr>
            <a:r>
              <a:rPr lang="fr-FR" b="1" dirty="0" smtClean="0"/>
              <a:t>Ce document est un modèle pour évaluer, l’assistance financière (Finance </a:t>
            </a:r>
            <a:r>
              <a:rPr lang="fr-FR" b="1" dirty="0" err="1" smtClean="0"/>
              <a:t>Consult</a:t>
            </a:r>
            <a:r>
              <a:rPr lang="fr-FR" b="1" dirty="0" smtClean="0"/>
              <a:t> pour notre cas) doit être utilisée pleinement pour réaliser la réelle étude</a:t>
            </a:r>
          </a:p>
          <a:p>
            <a:pPr lvl="1">
              <a:lnSpc>
                <a:spcPct val="100000"/>
              </a:lnSpc>
            </a:pPr>
            <a:r>
              <a:rPr lang="fr-FR" b="1" dirty="0"/>
              <a:t>Les risques pris en compte et les lois et paramètres qui leur sont associés sont proposés par </a:t>
            </a:r>
            <a:r>
              <a:rPr lang="fr-FR" b="1" dirty="0" smtClean="0"/>
              <a:t>défaut. Si </a:t>
            </a:r>
            <a:r>
              <a:rPr lang="fr-FR" b="1" dirty="0"/>
              <a:t>l’utilisateur estime que le projet envisagé renvoie à des lois et à des paramètres différents, au vu de son expérience, il est alors invité à se rapprocher de la Mission d’Appui aux PPP (Fin INFRA) pour apprécier l’opportunité de leur prise en compte.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06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Valorisation</a:t>
            </a:r>
            <a:r>
              <a:rPr lang="en-US" dirty="0" smtClean="0"/>
              <a:t> des </a:t>
            </a:r>
            <a:r>
              <a:rPr lang="en-US" dirty="0" err="1" smtClean="0"/>
              <a:t>risques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39416" y="1556792"/>
            <a:ext cx="10873208" cy="4752528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00000"/>
              </a:lnSpc>
            </a:pPr>
            <a:r>
              <a:rPr lang="fr-FR" b="1" dirty="0" smtClean="0"/>
              <a:t> la plupart des risques sont non pertinents dans le cadre d’une reconstruction d’école : exemple le risque d’un défaut du programme (nombre de classes, surface minimum à respecter … est quasi nul)</a:t>
            </a:r>
          </a:p>
          <a:p>
            <a:pPr lvl="1">
              <a:lnSpc>
                <a:spcPct val="100000"/>
              </a:lnSpc>
            </a:pPr>
            <a:r>
              <a:rPr lang="fr-FR" b="1" dirty="0" smtClean="0"/>
              <a:t>La construction d’une école est l’acte de construire le plus simple pour une collectivité</a:t>
            </a:r>
          </a:p>
          <a:p>
            <a:pPr lvl="1">
              <a:lnSpc>
                <a:spcPct val="100000"/>
              </a:lnSpc>
            </a:pPr>
            <a:r>
              <a:rPr lang="fr-FR" b="1" dirty="0" smtClean="0"/>
              <a:t>Le risque d’interfaces entre différentes sociétés lors de travaux est quasi nul en phase d’exploitation du fait des temps de période de vacances scolaires, facilitant aisément l’organisation du travail</a:t>
            </a:r>
          </a:p>
          <a:p>
            <a:pPr lvl="1">
              <a:lnSpc>
                <a:spcPct val="100000"/>
              </a:lnSpc>
            </a:pPr>
            <a:endParaRPr lang="fr-FR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4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Valorisation</a:t>
            </a:r>
            <a:r>
              <a:rPr lang="en-US" dirty="0" smtClean="0"/>
              <a:t> des </a:t>
            </a:r>
            <a:r>
              <a:rPr lang="en-US" dirty="0" err="1" smtClean="0"/>
              <a:t>risques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39416" y="1556792"/>
            <a:ext cx="10873208" cy="47525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Ce qu’a fait notre ville : </a:t>
            </a:r>
          </a:p>
          <a:p>
            <a:pPr lvl="1">
              <a:lnSpc>
                <a:spcPct val="100000"/>
              </a:lnSpc>
            </a:pPr>
            <a:r>
              <a:rPr lang="fr-FR" b="1" dirty="0" smtClean="0"/>
              <a:t>Le paramétrage est resté par défaut, aucune action corrective.</a:t>
            </a:r>
          </a:p>
          <a:p>
            <a:pPr lvl="1">
              <a:lnSpc>
                <a:spcPct val="100000"/>
              </a:lnSpc>
            </a:pPr>
            <a:r>
              <a:rPr lang="fr-FR" b="1" dirty="0" smtClean="0"/>
              <a:t>Paramétrage par défaut amplifié par un déséquilibre entre les coûts associés à la main d’œuvre publique selon la loi MOP ou le Marché de Partenariat</a:t>
            </a:r>
          </a:p>
          <a:p>
            <a:pPr lvl="1">
              <a:lnSpc>
                <a:spcPct val="100000"/>
              </a:lnSpc>
            </a:pPr>
            <a:r>
              <a:rPr lang="fr-FR" b="1" dirty="0" smtClean="0"/>
              <a:t>Le mode de réalisation en loi MOP passe de 620 millions à 733 millions le rendant défavorable !!! </a:t>
            </a:r>
            <a:endParaRPr lang="fr-FR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9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Valorisation</a:t>
            </a:r>
            <a:r>
              <a:rPr lang="en-US" dirty="0" smtClean="0"/>
              <a:t> des </a:t>
            </a:r>
            <a:r>
              <a:rPr lang="en-US" dirty="0" err="1" smtClean="0"/>
              <a:t>risques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39416" y="2276872"/>
            <a:ext cx="10873208" cy="338437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La loi MOP grimpe donc à 733 </a:t>
            </a:r>
            <a:r>
              <a:rPr lang="fr-FR" b="1" dirty="0" smtClean="0"/>
              <a:t>millions !!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Une évaluation des risques qui fait bondir de </a:t>
            </a:r>
            <a:r>
              <a:rPr lang="fr-FR" sz="5400" b="1" dirty="0">
                <a:solidFill>
                  <a:srgbClr val="D0343C"/>
                </a:solidFill>
              </a:rPr>
              <a:t>+18% </a:t>
            </a:r>
            <a:r>
              <a:rPr lang="fr-FR" b="1" dirty="0" smtClean="0"/>
              <a:t>le cout de la loi MOP alors que celui du marché de partenariat </a:t>
            </a:r>
            <a:r>
              <a:rPr lang="fr-FR" b="1" dirty="0" smtClean="0"/>
              <a:t>augmente seulement </a:t>
            </a:r>
            <a:r>
              <a:rPr lang="fr-FR" b="1" dirty="0" smtClean="0"/>
              <a:t>de </a:t>
            </a:r>
            <a:r>
              <a:rPr lang="fr-FR" sz="5400" b="1" dirty="0" smtClean="0">
                <a:solidFill>
                  <a:srgbClr val="D0343C"/>
                </a:solidFill>
              </a:rPr>
              <a:t>+2,4%</a:t>
            </a:r>
          </a:p>
          <a:p>
            <a:pPr>
              <a:lnSpc>
                <a:spcPct val="100000"/>
              </a:lnSpc>
            </a:pPr>
            <a:r>
              <a:rPr lang="fr-FR" sz="5400" b="1" dirty="0" smtClean="0">
                <a:solidFill>
                  <a:srgbClr val="D0343C"/>
                </a:solidFill>
              </a:rPr>
              <a:t>La loi MOP devient donc défavorable</a:t>
            </a:r>
            <a:endParaRPr lang="fr-FR" sz="5400" b="1" dirty="0">
              <a:solidFill>
                <a:srgbClr val="D0343C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3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015406"/>
          </a:xfrm>
        </p:spPr>
        <p:txBody>
          <a:bodyPr/>
          <a:lstStyle/>
          <a:p>
            <a:r>
              <a:rPr lang="fr-FR" dirty="0" smtClean="0"/>
              <a:t>Points supplémentaires</a:t>
            </a:r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 cas où … et après c’est fini …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xmlns="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xmlns="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xmlns="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46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r="17019"/>
          <a:stretch>
            <a:fillRect/>
          </a:stretch>
        </p:blipFill>
        <p:spPr/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8" y="166220"/>
            <a:ext cx="31051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04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Quelques</a:t>
            </a:r>
            <a:r>
              <a:rPr lang="en-US" dirty="0" smtClean="0"/>
              <a:t> points </a:t>
            </a:r>
            <a:r>
              <a:rPr lang="en-US" dirty="0" err="1" smtClean="0"/>
              <a:t>avant</a:t>
            </a:r>
            <a:r>
              <a:rPr lang="en-US" dirty="0" smtClean="0"/>
              <a:t> les Questions </a:t>
            </a:r>
            <a:r>
              <a:rPr lang="en-US" dirty="0" err="1" smtClean="0"/>
              <a:t>Réponses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39416" y="1556792"/>
            <a:ext cx="10873208" cy="47525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Un PPP de cette ampleur pour des écoles est du jamais vu en France voir en Europe.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Valorisation du foncier est encore floue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La fin des PPP au </a:t>
            </a:r>
            <a:r>
              <a:rPr lang="fr-FR" b="1" dirty="0" smtClean="0"/>
              <a:t>Royaume-Uni (un seul en 2017)</a:t>
            </a:r>
            <a:endParaRPr lang="fr-FR" b="1" dirty="0" smtClean="0"/>
          </a:p>
          <a:p>
            <a:pPr>
              <a:lnSpc>
                <a:spcPct val="100000"/>
              </a:lnSpc>
            </a:pPr>
            <a:r>
              <a:rPr lang="fr-FR" b="1" dirty="0" smtClean="0"/>
              <a:t>La Banque </a:t>
            </a:r>
            <a:r>
              <a:rPr lang="fr-FR" b="1" dirty="0" err="1" smtClean="0"/>
              <a:t>Europeenne</a:t>
            </a:r>
            <a:r>
              <a:rPr lang="fr-FR" b="1" dirty="0" smtClean="0"/>
              <a:t> d’Investissement favorise un questionnaire à </a:t>
            </a:r>
            <a:r>
              <a:rPr lang="fr-FR" b="1" dirty="0" smtClean="0"/>
              <a:t>questions fermées pour évaluer la pertinence d’un PPP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Opacité de la procédure : désormais nous aurons des informations que lors du dépôt de permis de construire (secret des affaires)</a:t>
            </a:r>
            <a:endParaRPr lang="fr-FR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6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015406"/>
          </a:xfrm>
        </p:spPr>
        <p:txBody>
          <a:bodyPr/>
          <a:lstStyle/>
          <a:p>
            <a:r>
              <a:rPr lang="fr-FR" dirty="0" smtClean="0"/>
              <a:t>Questions / Réponses</a:t>
            </a:r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Echange cordial et constructif</a:t>
            </a: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xmlns="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xmlns="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xmlns="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48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r="17019"/>
          <a:stretch>
            <a:fillRect/>
          </a:stretch>
        </p:blipFill>
        <p:spPr/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8" y="166220"/>
            <a:ext cx="31051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8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Bref retour en arrière</a:t>
            </a:r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Pour mieux comprendre aujourd’hui …</a:t>
            </a: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xmlns="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xmlns="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xmlns="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5</a:t>
            </a:fld>
            <a:endParaRPr lang="en-US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51" y="-27384"/>
            <a:ext cx="3239637" cy="4433350"/>
          </a:xfrm>
        </p:spPr>
      </p:pic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8" y="166220"/>
            <a:ext cx="31051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65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Retour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arrière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39416" y="1556792"/>
            <a:ext cx="10515600" cy="411611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Novembre </a:t>
            </a:r>
            <a:r>
              <a:rPr lang="fr-FR" b="1" dirty="0"/>
              <a:t>2015 : 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Charlotte </a:t>
            </a:r>
            <a:r>
              <a:rPr lang="fr-FR" b="1" dirty="0" err="1"/>
              <a:t>Magri</a:t>
            </a:r>
            <a:r>
              <a:rPr lang="fr-FR" b="1" dirty="0"/>
              <a:t>, lanceuse d’alerte des écoles marseillaises</a:t>
            </a:r>
          </a:p>
          <a:p>
            <a:pPr>
              <a:lnSpc>
                <a:spcPct val="100000"/>
              </a:lnSpc>
            </a:pPr>
            <a:r>
              <a:rPr lang="fr-FR" b="1" dirty="0"/>
              <a:t>Février 2016 : 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Libération </a:t>
            </a:r>
            <a:r>
              <a:rPr lang="fr-FR" b="1" dirty="0"/>
              <a:t>titre </a:t>
            </a:r>
            <a:r>
              <a:rPr lang="fr-FR" b="1" dirty="0" smtClean="0"/>
              <a:t>«La </a:t>
            </a:r>
            <a:r>
              <a:rPr lang="fr-FR" b="1" dirty="0"/>
              <a:t>Honte	de la </a:t>
            </a:r>
            <a:r>
              <a:rPr lang="fr-FR" b="1" dirty="0" smtClean="0"/>
              <a:t>République»</a:t>
            </a:r>
            <a:br>
              <a:rPr lang="fr-FR" b="1" dirty="0" smtClean="0"/>
            </a:br>
            <a:r>
              <a:rPr lang="fr-FR" b="1" dirty="0" smtClean="0"/>
              <a:t>Les grosses ficelles de l’opération de Com’ de Mr Le maire (bus détourné par Samia Ghali)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Najat </a:t>
            </a:r>
            <a:r>
              <a:rPr lang="fr-FR" b="1" dirty="0" err="1" smtClean="0"/>
              <a:t>Vallaud</a:t>
            </a:r>
            <a:r>
              <a:rPr lang="fr-FR" b="1" dirty="0" smtClean="0"/>
              <a:t> </a:t>
            </a:r>
            <a:r>
              <a:rPr lang="fr-FR" b="1" dirty="0" err="1" smtClean="0"/>
              <a:t>Belkacem</a:t>
            </a:r>
            <a:r>
              <a:rPr lang="fr-FR" b="1" dirty="0" smtClean="0"/>
              <a:t> demande un point en avril 2016 </a:t>
            </a:r>
            <a:endParaRPr lang="fr-FR" b="1" dirty="0"/>
          </a:p>
          <a:p>
            <a:pPr>
              <a:lnSpc>
                <a:spcPct val="100000"/>
              </a:lnSpc>
            </a:pP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260648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1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Retour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arrière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51384" y="1556792"/>
            <a:ext cx="11161240" cy="482453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Avril 2016 : 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 smtClean="0"/>
              <a:t>Le conseil municipal d’avril 2017 a approuvé le lancement d’une consultation pour la réalisation d’une mission d’assistance à l’évaluation préalable en vue du renouvellement des 32 groupes scolaires type GEEP</a:t>
            </a:r>
            <a:r>
              <a:rPr lang="fr-FR" b="1" dirty="0"/>
              <a:t>.	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1er février 2017 : </a:t>
            </a:r>
            <a:br>
              <a:rPr lang="fr-FR" b="1" dirty="0" smtClean="0"/>
            </a:br>
            <a:r>
              <a:rPr lang="fr-FR" b="1" dirty="0" smtClean="0"/>
              <a:t>Choix de l’AMO </a:t>
            </a:r>
            <a:r>
              <a:rPr lang="fr-FR" b="1" dirty="0"/>
              <a:t>: </a:t>
            </a:r>
            <a:r>
              <a:rPr lang="fr-FR" b="1" dirty="0" smtClean="0"/>
              <a:t>TAJ Société d’avocats (mandataire principal) + Finance </a:t>
            </a:r>
            <a:r>
              <a:rPr lang="fr-FR" b="1" dirty="0" err="1" smtClean="0"/>
              <a:t>Consult</a:t>
            </a:r>
            <a:r>
              <a:rPr lang="fr-FR" b="1" dirty="0" smtClean="0"/>
              <a:t> + </a:t>
            </a:r>
            <a:r>
              <a:rPr lang="fr-FR" b="1" dirty="0" err="1" smtClean="0"/>
              <a:t>Artelia</a:t>
            </a:r>
            <a:r>
              <a:rPr lang="fr-FR" b="1" dirty="0" smtClean="0"/>
              <a:t> Bâtiment et Industrie pour un montant de 574  750 €.</a:t>
            </a:r>
            <a:br>
              <a:rPr lang="fr-FR" b="1" dirty="0" smtClean="0"/>
            </a:br>
            <a:r>
              <a:rPr lang="fr-FR" b="1" dirty="0" smtClean="0"/>
              <a:t>Recrutement d’un ancien collaborateur de </a:t>
            </a:r>
            <a:r>
              <a:rPr lang="fr-FR" b="1" dirty="0" err="1" smtClean="0"/>
              <a:t>Espelia</a:t>
            </a:r>
            <a:r>
              <a:rPr lang="fr-FR" b="1" dirty="0" smtClean="0"/>
              <a:t> pour suivre le projet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Mai 2017 : 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 smtClean="0"/>
              <a:t>Le</a:t>
            </a:r>
            <a:r>
              <a:rPr lang="fr-FR" b="1" dirty="0"/>
              <a:t>	</a:t>
            </a:r>
            <a:r>
              <a:rPr lang="fr-FR" b="1" dirty="0" smtClean="0"/>
              <a:t>changement de ministre, </a:t>
            </a:r>
            <a:r>
              <a:rPr lang="fr-FR" b="1" dirty="0" err="1" smtClean="0"/>
              <a:t>Vallaud-Belkacem</a:t>
            </a:r>
            <a:r>
              <a:rPr lang="fr-FR" b="1" dirty="0" smtClean="0"/>
              <a:t>, met un terme au pilotage par l’état … notre municipalité est désormais entre de bonnes mains avec le consortium désigné comme assistance …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Sur la période du 1</a:t>
            </a:r>
            <a:r>
              <a:rPr lang="fr-FR" b="1" baseline="30000" dirty="0" smtClean="0"/>
              <a:t>er</a:t>
            </a:r>
            <a:r>
              <a:rPr lang="fr-FR" b="1" dirty="0" smtClean="0"/>
              <a:t> janvier 2017 au 18 octobre </a:t>
            </a:r>
            <a:r>
              <a:rPr lang="fr-FR" b="1" dirty="0" smtClean="0"/>
              <a:t>2017 : silence complet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0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Retour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arrière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839416" y="1556792"/>
            <a:ext cx="10515600" cy="41161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fr-FR" b="1" dirty="0" smtClean="0"/>
              <a:t>11 août 2017 :</a:t>
            </a:r>
            <a:br>
              <a:rPr lang="fr-FR" b="1" dirty="0" smtClean="0"/>
            </a:br>
            <a:r>
              <a:rPr lang="fr-FR" b="1" dirty="0" smtClean="0"/>
              <a:t>Dossier ficelé envoyé à FIN INFRA et DRFIP, avis favorables pour les deux émis en moins de 5 semaines</a:t>
            </a:r>
            <a:endParaRPr lang="fr-FR" b="1" dirty="0"/>
          </a:p>
          <a:p>
            <a:pPr>
              <a:lnSpc>
                <a:spcPct val="100000"/>
              </a:lnSpc>
            </a:pPr>
            <a:r>
              <a:rPr lang="fr-FR" b="1" dirty="0" smtClean="0"/>
              <a:t>9 octobre 2017 : Commission consultative des services publics locaux qui va valider la privatisation des locaux publics (c’est cocasse) présidée par Roland Blum en 1 heure séance tenante (sic)</a:t>
            </a:r>
          </a:p>
          <a:p>
            <a:pPr>
              <a:lnSpc>
                <a:spcPct val="100000"/>
              </a:lnSpc>
            </a:pPr>
            <a:r>
              <a:rPr lang="fr-FR" b="1" dirty="0" smtClean="0"/>
              <a:t>18 octobre 2017 : </a:t>
            </a:r>
            <a:br>
              <a:rPr lang="fr-FR" b="1" dirty="0" smtClean="0"/>
            </a:br>
            <a:r>
              <a:rPr lang="fr-FR" b="1" dirty="0" smtClean="0"/>
              <a:t>Annonce et approbation du projet </a:t>
            </a:r>
            <a:r>
              <a:rPr lang="fr-FR" b="1" dirty="0"/>
              <a:t>par la majorité </a:t>
            </a:r>
            <a:r>
              <a:rPr lang="fr-FR" b="1" dirty="0" smtClean="0"/>
              <a:t>au Conseil Municipal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Conférence de presse - Collectif Marseille Contre les PPP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384-994A-4C3C-8656-0CE2B6A3B91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5" y="184066"/>
            <a:ext cx="1846661" cy="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22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Point sur les recours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Ballade au Tribunal Administratif …</a:t>
            </a: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xmlns="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24 septembre 2018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xmlns="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Conférence de presse - Collectif Marseille Contre les PPP</a:t>
            </a:r>
            <a:endParaRPr lang="fr-FR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xmlns="" id="{3FDADECE-BF65-44C8-B523-E1DC603B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F610-7B7C-44F0-8FE6-F62371B7351D}" type="slidenum">
              <a:rPr lang="en-US" smtClean="0"/>
              <a:t>9</a:t>
            </a:fld>
            <a:endParaRPr lang="en-US"/>
          </a:p>
        </p:txBody>
      </p:sp>
      <p:sp>
        <p:nvSpPr>
          <p:cNvPr id="5" name="AutoShape 2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logo ville de marseill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1" b="24631"/>
          <a:stretch>
            <a:fillRect/>
          </a:stretch>
        </p:blipFill>
        <p:spPr/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8" y="166220"/>
            <a:ext cx="31051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6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Sho-Template06">
      <a:dk1>
        <a:sysClr val="windowText" lastClr="000000"/>
      </a:dk1>
      <a:lt1>
        <a:sysClr val="window" lastClr="FFFFFF"/>
      </a:lt1>
      <a:dk2>
        <a:srgbClr val="3D4149"/>
      </a:dk2>
      <a:lt2>
        <a:srgbClr val="E7E6E6"/>
      </a:lt2>
      <a:accent1>
        <a:srgbClr val="403551"/>
      </a:accent1>
      <a:accent2>
        <a:srgbClr val="D0343C"/>
      </a:accent2>
      <a:accent3>
        <a:srgbClr val="F9BE75"/>
      </a:accent3>
      <a:accent4>
        <a:srgbClr val="8DB1C4"/>
      </a:accent4>
      <a:accent5>
        <a:srgbClr val="615474"/>
      </a:accent5>
      <a:accent6>
        <a:srgbClr val="E4625C"/>
      </a:accent6>
      <a:hlink>
        <a:srgbClr val="E4625C"/>
      </a:hlink>
      <a:folHlink>
        <a:srgbClr val="D0343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Sho-Template06">
      <a:dk1>
        <a:sysClr val="windowText" lastClr="000000"/>
      </a:dk1>
      <a:lt1>
        <a:sysClr val="window" lastClr="FFFFFF"/>
      </a:lt1>
      <a:dk2>
        <a:srgbClr val="3D4149"/>
      </a:dk2>
      <a:lt2>
        <a:srgbClr val="E7E6E6"/>
      </a:lt2>
      <a:accent1>
        <a:srgbClr val="403551"/>
      </a:accent1>
      <a:accent2>
        <a:srgbClr val="D0343C"/>
      </a:accent2>
      <a:accent3>
        <a:srgbClr val="F9BE75"/>
      </a:accent3>
      <a:accent4>
        <a:srgbClr val="8DB1C4"/>
      </a:accent4>
      <a:accent5>
        <a:srgbClr val="615474"/>
      </a:accent5>
      <a:accent6>
        <a:srgbClr val="E4625C"/>
      </a:accent6>
      <a:hlink>
        <a:srgbClr val="E4625C"/>
      </a:hlink>
      <a:folHlink>
        <a:srgbClr val="D0343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oweet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73176</TotalTime>
  <Words>2085</Words>
  <Application>Microsoft Office PowerPoint</Application>
  <PresentationFormat>Personnalisé</PresentationFormat>
  <Paragraphs>375</Paragraphs>
  <Slides>48</Slides>
  <Notes>48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48</vt:i4>
      </vt:variant>
    </vt:vector>
  </HeadingPairs>
  <TitlesOfParts>
    <vt:vector size="51" baseType="lpstr">
      <vt:lpstr>Custom Design</vt:lpstr>
      <vt:lpstr>Showeet theme</vt:lpstr>
      <vt:lpstr>showeet</vt:lpstr>
      <vt:lpstr>Marseille contre les PPP !</vt:lpstr>
      <vt:lpstr>Au sommaire …</vt:lpstr>
      <vt:lpstr>Présentation du collectif</vt:lpstr>
      <vt:lpstr>Des Marseillais pour défendre nos écoles</vt:lpstr>
      <vt:lpstr>Bref retour en arrière</vt:lpstr>
      <vt:lpstr>Retour en arrière</vt:lpstr>
      <vt:lpstr>Retour en arrière</vt:lpstr>
      <vt:lpstr>Retour en arrière</vt:lpstr>
      <vt:lpstr>Point sur les recours</vt:lpstr>
      <vt:lpstr>Contre-projet chiffré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Valorisation des risques</vt:lpstr>
      <vt:lpstr>Valorisation des risques</vt:lpstr>
      <vt:lpstr>Valorisation des risques</vt:lpstr>
      <vt:lpstr>Valorisation des risques</vt:lpstr>
      <vt:lpstr>Valorisation des risques</vt:lpstr>
      <vt:lpstr>Valorisation des risques</vt:lpstr>
      <vt:lpstr>Valorisation des risques</vt:lpstr>
      <vt:lpstr>Valorisation des risques</vt:lpstr>
      <vt:lpstr>Valorisation des risques</vt:lpstr>
      <vt:lpstr>Valorisation des risques</vt:lpstr>
      <vt:lpstr>Valorisation des risques</vt:lpstr>
      <vt:lpstr>Points supplémentaires</vt:lpstr>
      <vt:lpstr>Quelques points avant les Questions Réponses</vt:lpstr>
      <vt:lpstr>Questions / Réponses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BUBBLER - Creative PowerPoint Template</dc:title>
  <dc:creator>showeet.com</dc:creator>
  <dc:description>© Copyright Showeet.com</dc:description>
  <cp:lastModifiedBy>Arnaud Dupleix</cp:lastModifiedBy>
  <cp:revision>22</cp:revision>
  <dcterms:created xsi:type="dcterms:W3CDTF">2011-05-09T14:18:21Z</dcterms:created>
  <dcterms:modified xsi:type="dcterms:W3CDTF">2018-09-23T19:44:40Z</dcterms:modified>
  <cp:category>Templates</cp:category>
</cp:coreProperties>
</file>